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sldIdLst>
    <p:sldId id="256" r:id="rId2"/>
    <p:sldId id="258" r:id="rId3"/>
    <p:sldId id="257"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4" r:id="rId19"/>
    <p:sldId id="282"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01" r:id="rId43"/>
    <p:sldId id="302" r:id="rId44"/>
    <p:sldId id="303" r:id="rId45"/>
    <p:sldId id="304" r:id="rId46"/>
    <p:sldId id="305" r:id="rId47"/>
    <p:sldId id="298" r:id="rId48"/>
    <p:sldId id="299" r:id="rId49"/>
    <p:sldId id="300" r:id="rId50"/>
    <p:sldId id="306" r:id="rId51"/>
    <p:sldId id="307" r:id="rId52"/>
    <p:sldId id="30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83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F74B0-A56F-EB41-B6E9-4E835A08E2CF}" type="datetimeFigureOut">
              <a:rPr lang="en-US" smtClean="0"/>
              <a:t>12-03-22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EC125-08DA-6A45-9294-D40934316354}" type="slidenum">
              <a:rPr lang="en-US" smtClean="0"/>
              <a:t>‹#›</a:t>
            </a:fld>
            <a:endParaRPr lang="en-US"/>
          </a:p>
        </p:txBody>
      </p:sp>
    </p:spTree>
    <p:extLst>
      <p:ext uri="{BB962C8B-B14F-4D97-AF65-F5344CB8AC3E}">
        <p14:creationId xmlns:p14="http://schemas.microsoft.com/office/powerpoint/2010/main" val="28642302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CA"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BE17FAD-86E4-3C45-8753-3F13F09689B7}" type="datetimeFigureOut">
              <a:rPr lang="en-US" smtClean="0"/>
              <a:t>12-03-22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C5BCE96-275E-E24C-B2E2-35356F4BD4A2}"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BE17FAD-86E4-3C45-8753-3F13F09689B7}" type="datetimeFigureOut">
              <a:rPr lang="en-US" smtClean="0"/>
              <a:t>12-03-22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BCE96-275E-E24C-B2E2-35356F4BD4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CA"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BE17FAD-86E4-3C45-8753-3F13F09689B7}" type="datetimeFigureOut">
              <a:rPr lang="en-US" smtClean="0"/>
              <a:t>12-03-22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BCE96-275E-E24C-B2E2-35356F4BD4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3BE17FAD-86E4-3C45-8753-3F13F09689B7}" type="datetimeFigureOut">
              <a:rPr lang="en-US" smtClean="0"/>
              <a:t>12-03-22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BCE96-275E-E24C-B2E2-35356F4BD4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CA"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3BE17FAD-86E4-3C45-8753-3F13F09689B7}" type="datetimeFigureOut">
              <a:rPr lang="en-US" smtClean="0"/>
              <a:t>12-03-22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BCE96-275E-E24C-B2E2-35356F4BD4A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5" name="Date Placeholder 4"/>
          <p:cNvSpPr>
            <a:spLocks noGrp="1"/>
          </p:cNvSpPr>
          <p:nvPr>
            <p:ph type="dt" sz="half" idx="10"/>
          </p:nvPr>
        </p:nvSpPr>
        <p:spPr/>
        <p:txBody>
          <a:bodyPr/>
          <a:lstStyle/>
          <a:p>
            <a:fld id="{3BE17FAD-86E4-3C45-8753-3F13F09689B7}" type="datetimeFigureOut">
              <a:rPr lang="en-US" smtClean="0"/>
              <a:t>12-03-22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BCE96-275E-E24C-B2E2-35356F4BD4A2}"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3BE17FAD-86E4-3C45-8753-3F13F09689B7}" type="datetimeFigureOut">
              <a:rPr lang="en-US" smtClean="0"/>
              <a:t>12-03-22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BCE96-275E-E24C-B2E2-35356F4BD4A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3BE17FAD-86E4-3C45-8753-3F13F09689B7}" type="datetimeFigureOut">
              <a:rPr lang="en-US" smtClean="0"/>
              <a:t>12-03-22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BCE96-275E-E24C-B2E2-35356F4BD4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17FAD-86E4-3C45-8753-3F13F09689B7}" type="datetimeFigureOut">
              <a:rPr lang="en-US" smtClean="0"/>
              <a:t>12-03-22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BCE96-275E-E24C-B2E2-35356F4BD4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BE17FAD-86E4-3C45-8753-3F13F09689B7}" type="datetimeFigureOut">
              <a:rPr lang="en-US" smtClean="0"/>
              <a:t>12-03-22</a:t>
            </a:fld>
            <a:endParaRPr lang="en-US"/>
          </a:p>
        </p:txBody>
      </p:sp>
      <p:sp>
        <p:nvSpPr>
          <p:cNvPr id="7" name="Slide Number Placeholder 6"/>
          <p:cNvSpPr>
            <a:spLocks noGrp="1"/>
          </p:cNvSpPr>
          <p:nvPr>
            <p:ph type="sldNum" sz="quarter" idx="12"/>
          </p:nvPr>
        </p:nvSpPr>
        <p:spPr/>
        <p:txBody>
          <a:bodyPr/>
          <a:lstStyle/>
          <a:p>
            <a:fld id="{2C5BCE96-275E-E24C-B2E2-35356F4BD4A2}"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CA"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CA"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BE17FAD-86E4-3C45-8753-3F13F09689B7}" type="datetimeFigureOut">
              <a:rPr lang="en-US" smtClean="0"/>
              <a:t>12-03-22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C5BCE96-275E-E24C-B2E2-35356F4BD4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BE17FAD-86E4-3C45-8753-3F13F09689B7}" type="datetimeFigureOut">
              <a:rPr lang="en-US" smtClean="0"/>
              <a:t>12-03-22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C5BCE96-275E-E24C-B2E2-35356F4BD4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EEG in the ICU</a:t>
            </a:r>
            <a:br>
              <a:rPr lang="en-US" dirty="0" smtClean="0"/>
            </a:br>
            <a:r>
              <a:rPr lang="en-US" dirty="0" smtClean="0"/>
              <a:t/>
            </a:r>
            <a:br>
              <a:rPr lang="en-US" dirty="0" smtClean="0"/>
            </a:br>
            <a:r>
              <a:rPr lang="en-US" dirty="0" smtClean="0"/>
              <a:t>Quiz</a:t>
            </a:r>
            <a:endParaRPr lang="en-US" dirty="0"/>
          </a:p>
        </p:txBody>
      </p:sp>
      <p:sp>
        <p:nvSpPr>
          <p:cNvPr id="3" name="Subtitle 2"/>
          <p:cNvSpPr>
            <a:spLocks noGrp="1"/>
          </p:cNvSpPr>
          <p:nvPr>
            <p:ph type="subTitle" idx="1"/>
          </p:nvPr>
        </p:nvSpPr>
        <p:spPr/>
        <p:txBody>
          <a:bodyPr/>
          <a:lstStyle/>
          <a:p>
            <a:r>
              <a:rPr lang="en-US" dirty="0" smtClean="0"/>
              <a:t>March 2012</a:t>
            </a:r>
          </a:p>
          <a:p>
            <a:endParaRPr lang="en-US" dirty="0"/>
          </a:p>
          <a:p>
            <a:r>
              <a:rPr lang="en-US" dirty="0" smtClean="0"/>
              <a:t>Teneille E. </a:t>
            </a:r>
            <a:r>
              <a:rPr lang="en-US" smtClean="0"/>
              <a:t>Gofton</a:t>
            </a:r>
            <a:endParaRPr lang="en-US" dirty="0"/>
          </a:p>
        </p:txBody>
      </p:sp>
    </p:spTree>
    <p:extLst>
      <p:ext uri="{BB962C8B-B14F-4D97-AF65-F5344CB8AC3E}">
        <p14:creationId xmlns:p14="http://schemas.microsoft.com/office/powerpoint/2010/main" val="19938997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ik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558" y="-1746983"/>
            <a:ext cx="3798795" cy="8620343"/>
          </a:xfrm>
          <a:prstGeom prst="rect">
            <a:avLst/>
          </a:prstGeom>
        </p:spPr>
      </p:pic>
      <p:sp>
        <p:nvSpPr>
          <p:cNvPr id="3" name="TextBox 2"/>
          <p:cNvSpPr txBox="1"/>
          <p:nvPr/>
        </p:nvSpPr>
        <p:spPr>
          <a:xfrm>
            <a:off x="26085" y="-79375"/>
            <a:ext cx="767665" cy="769441"/>
          </a:xfrm>
          <a:prstGeom prst="rect">
            <a:avLst/>
          </a:prstGeom>
          <a:noFill/>
        </p:spPr>
        <p:txBody>
          <a:bodyPr wrap="square" rtlCol="0">
            <a:spAutoFit/>
          </a:bodyPr>
          <a:lstStyle/>
          <a:p>
            <a:r>
              <a:rPr lang="en-US" sz="4400" b="1" dirty="0" smtClean="0"/>
              <a:t>2</a:t>
            </a:r>
            <a:endParaRPr lang="en-US" sz="4400" b="1" dirty="0"/>
          </a:p>
        </p:txBody>
      </p:sp>
      <p:cxnSp>
        <p:nvCxnSpPr>
          <p:cNvPr id="4" name="Straight Arrow Connector 3"/>
          <p:cNvCxnSpPr/>
          <p:nvPr/>
        </p:nvCxnSpPr>
        <p:spPr>
          <a:xfrm flipV="1">
            <a:off x="3333750" y="2825750"/>
            <a:ext cx="285750" cy="1257300"/>
          </a:xfrm>
          <a:prstGeom prst="straightConnector1">
            <a:avLst/>
          </a:prstGeom>
          <a:ln w="38100" cmpd="sng">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7223125" y="2825750"/>
            <a:ext cx="247650" cy="1257300"/>
          </a:xfrm>
          <a:prstGeom prst="straightConnector1">
            <a:avLst/>
          </a:prstGeom>
          <a:ln w="38100" cmpd="sng">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76250" y="4522748"/>
            <a:ext cx="8270875" cy="2031325"/>
          </a:xfrm>
          <a:prstGeom prst="rect">
            <a:avLst/>
          </a:prstGeom>
          <a:noFill/>
        </p:spPr>
        <p:txBody>
          <a:bodyPr wrap="square" rtlCol="0">
            <a:spAutoFit/>
          </a:bodyPr>
          <a:lstStyle/>
          <a:p>
            <a:r>
              <a:rPr lang="en-US" dirty="0" smtClean="0"/>
              <a:t>This discharge of interest occurs in both hemispheres.  Therefore, it is not a </a:t>
            </a:r>
            <a:r>
              <a:rPr lang="en-US" dirty="0" err="1" smtClean="0"/>
              <a:t>lateralised</a:t>
            </a:r>
            <a:r>
              <a:rPr lang="en-US" dirty="0" smtClean="0"/>
              <a:t> (unilaterally occurring) discharge.</a:t>
            </a:r>
          </a:p>
          <a:p>
            <a:endParaRPr lang="en-US" dirty="0"/>
          </a:p>
          <a:p>
            <a:r>
              <a:rPr lang="en-US" dirty="0" smtClean="0"/>
              <a:t>The discharge does not occur at the same intervals as the EKG.</a:t>
            </a:r>
          </a:p>
          <a:p>
            <a:endParaRPr lang="en-US" dirty="0"/>
          </a:p>
          <a:p>
            <a:r>
              <a:rPr lang="en-US" dirty="0" smtClean="0"/>
              <a:t>While the discharge contains a delta wave, the preceding spike occurs prior to each delta. </a:t>
            </a:r>
            <a:endParaRPr lang="en-US" dirty="0"/>
          </a:p>
        </p:txBody>
      </p:sp>
      <p:sp>
        <p:nvSpPr>
          <p:cNvPr id="8" name="TextBox 7"/>
          <p:cNvSpPr txBox="1"/>
          <p:nvPr/>
        </p:nvSpPr>
        <p:spPr>
          <a:xfrm>
            <a:off x="650875" y="1778000"/>
            <a:ext cx="1682750" cy="381000"/>
          </a:xfrm>
          <a:prstGeom prst="rect">
            <a:avLst/>
          </a:prstGeom>
          <a:noFill/>
        </p:spPr>
        <p:txBody>
          <a:bodyPr wrap="square" rtlCol="0">
            <a:spAutoFit/>
          </a:bodyPr>
          <a:lstStyle/>
          <a:p>
            <a:r>
              <a:rPr lang="en-US" dirty="0" smtClean="0"/>
              <a:t>Left frontal</a:t>
            </a:r>
            <a:endParaRPr lang="en-US" dirty="0"/>
          </a:p>
        </p:txBody>
      </p:sp>
      <p:sp>
        <p:nvSpPr>
          <p:cNvPr id="9" name="TextBox 8"/>
          <p:cNvSpPr txBox="1"/>
          <p:nvPr/>
        </p:nvSpPr>
        <p:spPr>
          <a:xfrm>
            <a:off x="666750" y="2565400"/>
            <a:ext cx="1682750" cy="381000"/>
          </a:xfrm>
          <a:prstGeom prst="rect">
            <a:avLst/>
          </a:prstGeom>
          <a:noFill/>
        </p:spPr>
        <p:txBody>
          <a:bodyPr wrap="square" rtlCol="0">
            <a:spAutoFit/>
          </a:bodyPr>
          <a:lstStyle/>
          <a:p>
            <a:r>
              <a:rPr lang="en-US" dirty="0" smtClean="0"/>
              <a:t>Right frontal</a:t>
            </a:r>
            <a:endParaRPr lang="en-US" dirty="0"/>
          </a:p>
        </p:txBody>
      </p:sp>
      <p:sp>
        <p:nvSpPr>
          <p:cNvPr id="10" name="TextBox 9"/>
          <p:cNvSpPr txBox="1"/>
          <p:nvPr/>
        </p:nvSpPr>
        <p:spPr>
          <a:xfrm>
            <a:off x="644525" y="3311525"/>
            <a:ext cx="1682750" cy="381000"/>
          </a:xfrm>
          <a:prstGeom prst="rect">
            <a:avLst/>
          </a:prstGeom>
          <a:noFill/>
        </p:spPr>
        <p:txBody>
          <a:bodyPr wrap="square" rtlCol="0">
            <a:spAutoFit/>
          </a:bodyPr>
          <a:lstStyle/>
          <a:p>
            <a:r>
              <a:rPr lang="en-US" dirty="0" smtClean="0"/>
              <a:t>Left temporal</a:t>
            </a:r>
            <a:endParaRPr lang="en-US" dirty="0"/>
          </a:p>
        </p:txBody>
      </p:sp>
      <p:sp>
        <p:nvSpPr>
          <p:cNvPr id="11" name="TextBox 10"/>
          <p:cNvSpPr txBox="1"/>
          <p:nvPr/>
        </p:nvSpPr>
        <p:spPr>
          <a:xfrm>
            <a:off x="638175" y="4083050"/>
            <a:ext cx="2235200" cy="369332"/>
          </a:xfrm>
          <a:prstGeom prst="rect">
            <a:avLst/>
          </a:prstGeom>
          <a:noFill/>
        </p:spPr>
        <p:txBody>
          <a:bodyPr wrap="square" rtlCol="0">
            <a:spAutoFit/>
          </a:bodyPr>
          <a:lstStyle/>
          <a:p>
            <a:r>
              <a:rPr lang="en-US" dirty="0" smtClean="0"/>
              <a:t>Right temporal</a:t>
            </a:r>
            <a:endParaRPr lang="en-US" dirty="0"/>
          </a:p>
        </p:txBody>
      </p:sp>
    </p:spTree>
    <p:extLst>
      <p:ext uri="{BB962C8B-B14F-4D97-AF65-F5344CB8AC3E}">
        <p14:creationId xmlns:p14="http://schemas.microsoft.com/office/powerpoint/2010/main" val="36831741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smtClean="0"/>
              <a:t>3</a:t>
            </a:r>
            <a:endParaRPr lang="en-US" sz="4400" b="1" dirty="0"/>
          </a:p>
        </p:txBody>
      </p:sp>
      <p:pic>
        <p:nvPicPr>
          <p:cNvPr id="3" name="Picture 2" descr="szvsartifa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06373" y="-1750587"/>
            <a:ext cx="3770811" cy="8652119"/>
          </a:xfrm>
          <a:prstGeom prst="rect">
            <a:avLst/>
          </a:prstGeom>
        </p:spPr>
      </p:pic>
      <p:sp>
        <p:nvSpPr>
          <p:cNvPr id="4" name="TextBox 3"/>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represents:</a:t>
            </a:r>
          </a:p>
          <a:p>
            <a:pPr marL="342900" indent="-342900">
              <a:buAutoNum type="alphaLcParenR"/>
            </a:pPr>
            <a:r>
              <a:rPr lang="en-US" dirty="0" smtClean="0"/>
              <a:t>Epileptiform spikes</a:t>
            </a:r>
          </a:p>
          <a:p>
            <a:pPr marL="342900" indent="-342900">
              <a:buAutoNum type="alphaLcParenR"/>
            </a:pPr>
            <a:r>
              <a:rPr lang="en-US" dirty="0" smtClean="0"/>
              <a:t>Right sided periodic </a:t>
            </a:r>
            <a:r>
              <a:rPr lang="en-US" dirty="0" err="1" smtClean="0"/>
              <a:t>lateralised</a:t>
            </a:r>
            <a:r>
              <a:rPr lang="en-US" dirty="0" smtClean="0"/>
              <a:t> discharges (PLEDs)</a:t>
            </a:r>
          </a:p>
          <a:p>
            <a:pPr marL="342900" indent="-342900">
              <a:buAutoNum type="alphaLcParenR"/>
            </a:pPr>
            <a:r>
              <a:rPr lang="en-US" dirty="0" smtClean="0"/>
              <a:t>Epileptic seizure</a:t>
            </a:r>
          </a:p>
          <a:p>
            <a:pPr marL="342900" indent="-342900">
              <a:buAutoNum type="alphaLcParenR"/>
            </a:pPr>
            <a:r>
              <a:rPr lang="en-US" dirty="0" smtClean="0"/>
              <a:t>Electrode artifact</a:t>
            </a:r>
            <a:endParaRPr lang="en-US" dirty="0"/>
          </a:p>
        </p:txBody>
      </p:sp>
    </p:spTree>
    <p:extLst>
      <p:ext uri="{BB962C8B-B14F-4D97-AF65-F5344CB8AC3E}">
        <p14:creationId xmlns:p14="http://schemas.microsoft.com/office/powerpoint/2010/main" val="34688901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smtClean="0"/>
              <a:t>3</a:t>
            </a:r>
            <a:endParaRPr lang="en-US" sz="4400" b="1" dirty="0"/>
          </a:p>
        </p:txBody>
      </p:sp>
      <p:pic>
        <p:nvPicPr>
          <p:cNvPr id="3" name="Picture 2" descr="szvsartifa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06373" y="-1750587"/>
            <a:ext cx="3770811" cy="8652119"/>
          </a:xfrm>
          <a:prstGeom prst="rect">
            <a:avLst/>
          </a:prstGeom>
        </p:spPr>
      </p:pic>
      <p:sp>
        <p:nvSpPr>
          <p:cNvPr id="4" name="TextBox 3"/>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represents:</a:t>
            </a:r>
          </a:p>
          <a:p>
            <a:pPr marL="342900" indent="-342900">
              <a:buAutoNum type="alphaLcParenR"/>
            </a:pPr>
            <a:r>
              <a:rPr lang="en-US" dirty="0" smtClean="0"/>
              <a:t>Epileptiform spikes</a:t>
            </a:r>
          </a:p>
          <a:p>
            <a:pPr marL="342900" indent="-342900">
              <a:buAutoNum type="alphaLcParenR"/>
            </a:pPr>
            <a:r>
              <a:rPr lang="en-US" dirty="0" smtClean="0"/>
              <a:t>Right sided periodic </a:t>
            </a:r>
            <a:r>
              <a:rPr lang="en-US" dirty="0" err="1" smtClean="0"/>
              <a:t>lateralised</a:t>
            </a:r>
            <a:r>
              <a:rPr lang="en-US" dirty="0" smtClean="0"/>
              <a:t> discharges (PLEDs)</a:t>
            </a:r>
          </a:p>
          <a:p>
            <a:pPr marL="342900" indent="-342900">
              <a:buAutoNum type="alphaLcParenR"/>
            </a:pPr>
            <a:r>
              <a:rPr lang="en-US" dirty="0" smtClean="0"/>
              <a:t>Epileptic seizure</a:t>
            </a:r>
          </a:p>
          <a:p>
            <a:pPr marL="342900" indent="-342900">
              <a:buAutoNum type="alphaLcParenR"/>
            </a:pPr>
            <a:r>
              <a:rPr lang="en-US" b="1" dirty="0" smtClean="0"/>
              <a:t>Electrode artifact</a:t>
            </a:r>
            <a:endParaRPr lang="en-US" b="1" dirty="0"/>
          </a:p>
        </p:txBody>
      </p:sp>
    </p:spTree>
    <p:extLst>
      <p:ext uri="{BB962C8B-B14F-4D97-AF65-F5344CB8AC3E}">
        <p14:creationId xmlns:p14="http://schemas.microsoft.com/office/powerpoint/2010/main" val="25737600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smtClean="0"/>
              <a:t>3</a:t>
            </a:r>
            <a:endParaRPr lang="en-US" sz="4400" b="1" dirty="0"/>
          </a:p>
        </p:txBody>
      </p:sp>
      <p:pic>
        <p:nvPicPr>
          <p:cNvPr id="3" name="Picture 2" descr="szvsartifa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06373" y="-1750587"/>
            <a:ext cx="3770811" cy="8652119"/>
          </a:xfrm>
          <a:prstGeom prst="rect">
            <a:avLst/>
          </a:prstGeom>
        </p:spPr>
      </p:pic>
      <p:sp>
        <p:nvSpPr>
          <p:cNvPr id="4" name="TextBox 3"/>
          <p:cNvSpPr txBox="1"/>
          <p:nvPr/>
        </p:nvSpPr>
        <p:spPr>
          <a:xfrm>
            <a:off x="571500" y="4746625"/>
            <a:ext cx="7985125" cy="1477328"/>
          </a:xfrm>
          <a:prstGeom prst="rect">
            <a:avLst/>
          </a:prstGeom>
          <a:noFill/>
        </p:spPr>
        <p:txBody>
          <a:bodyPr wrap="square" rtlCol="0">
            <a:spAutoFit/>
          </a:bodyPr>
          <a:lstStyle/>
          <a:p>
            <a:r>
              <a:rPr lang="en-US" dirty="0" smtClean="0"/>
              <a:t>These are not epileptiform spike-and-wave discharges because they are too narrow and there is no </a:t>
            </a:r>
            <a:r>
              <a:rPr lang="en-US" dirty="0" err="1" smtClean="0"/>
              <a:t>aftercoming</a:t>
            </a:r>
            <a:r>
              <a:rPr lang="en-US" dirty="0" smtClean="0"/>
              <a:t> slow wave.</a:t>
            </a:r>
          </a:p>
          <a:p>
            <a:endParaRPr lang="en-US" dirty="0" smtClean="0"/>
          </a:p>
          <a:p>
            <a:r>
              <a:rPr lang="en-US" dirty="0" smtClean="0"/>
              <a:t>These are not periodic </a:t>
            </a:r>
            <a:r>
              <a:rPr lang="en-US" dirty="0" err="1" smtClean="0"/>
              <a:t>lateralised</a:t>
            </a:r>
            <a:r>
              <a:rPr lang="en-US" dirty="0" smtClean="0"/>
              <a:t> epileptiform discharges because they only occur in one of the two right-sided electrode derivations.</a:t>
            </a:r>
          </a:p>
        </p:txBody>
      </p:sp>
      <p:sp>
        <p:nvSpPr>
          <p:cNvPr id="5" name="TextBox 4"/>
          <p:cNvSpPr txBox="1"/>
          <p:nvPr/>
        </p:nvSpPr>
        <p:spPr>
          <a:xfrm>
            <a:off x="650875" y="1778000"/>
            <a:ext cx="1682750" cy="381000"/>
          </a:xfrm>
          <a:prstGeom prst="rect">
            <a:avLst/>
          </a:prstGeom>
          <a:noFill/>
        </p:spPr>
        <p:txBody>
          <a:bodyPr wrap="square" rtlCol="0">
            <a:spAutoFit/>
          </a:bodyPr>
          <a:lstStyle/>
          <a:p>
            <a:r>
              <a:rPr lang="en-US" dirty="0" smtClean="0"/>
              <a:t>Left frontal</a:t>
            </a:r>
            <a:endParaRPr lang="en-US" dirty="0"/>
          </a:p>
        </p:txBody>
      </p:sp>
      <p:sp>
        <p:nvSpPr>
          <p:cNvPr id="6" name="TextBox 5"/>
          <p:cNvSpPr txBox="1"/>
          <p:nvPr/>
        </p:nvSpPr>
        <p:spPr>
          <a:xfrm>
            <a:off x="666750" y="2565400"/>
            <a:ext cx="1682750" cy="381000"/>
          </a:xfrm>
          <a:prstGeom prst="rect">
            <a:avLst/>
          </a:prstGeom>
          <a:noFill/>
        </p:spPr>
        <p:txBody>
          <a:bodyPr wrap="square" rtlCol="0">
            <a:spAutoFit/>
          </a:bodyPr>
          <a:lstStyle/>
          <a:p>
            <a:r>
              <a:rPr lang="en-US" dirty="0" smtClean="0"/>
              <a:t>Right frontal</a:t>
            </a:r>
            <a:endParaRPr lang="en-US" dirty="0"/>
          </a:p>
        </p:txBody>
      </p:sp>
      <p:sp>
        <p:nvSpPr>
          <p:cNvPr id="7" name="TextBox 6"/>
          <p:cNvSpPr txBox="1"/>
          <p:nvPr/>
        </p:nvSpPr>
        <p:spPr>
          <a:xfrm>
            <a:off x="644525" y="3311525"/>
            <a:ext cx="1682750" cy="381000"/>
          </a:xfrm>
          <a:prstGeom prst="rect">
            <a:avLst/>
          </a:prstGeom>
          <a:noFill/>
        </p:spPr>
        <p:txBody>
          <a:bodyPr wrap="square" rtlCol="0">
            <a:spAutoFit/>
          </a:bodyPr>
          <a:lstStyle/>
          <a:p>
            <a:r>
              <a:rPr lang="en-US" dirty="0" smtClean="0"/>
              <a:t>Left temporal</a:t>
            </a:r>
            <a:endParaRPr lang="en-US" dirty="0"/>
          </a:p>
        </p:txBody>
      </p:sp>
      <p:sp>
        <p:nvSpPr>
          <p:cNvPr id="8" name="TextBox 7"/>
          <p:cNvSpPr txBox="1"/>
          <p:nvPr/>
        </p:nvSpPr>
        <p:spPr>
          <a:xfrm>
            <a:off x="638175" y="4083050"/>
            <a:ext cx="2235200" cy="369332"/>
          </a:xfrm>
          <a:prstGeom prst="rect">
            <a:avLst/>
          </a:prstGeom>
          <a:noFill/>
        </p:spPr>
        <p:txBody>
          <a:bodyPr wrap="square" rtlCol="0">
            <a:spAutoFit/>
          </a:bodyPr>
          <a:lstStyle/>
          <a:p>
            <a:r>
              <a:rPr lang="en-US" dirty="0" smtClean="0"/>
              <a:t>Right temporal</a:t>
            </a:r>
            <a:endParaRPr lang="en-US" dirty="0"/>
          </a:p>
        </p:txBody>
      </p:sp>
    </p:spTree>
    <p:extLst>
      <p:ext uri="{BB962C8B-B14F-4D97-AF65-F5344CB8AC3E}">
        <p14:creationId xmlns:p14="http://schemas.microsoft.com/office/powerpoint/2010/main" val="38925024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smtClean="0"/>
              <a:t>3</a:t>
            </a:r>
            <a:endParaRPr lang="en-US" sz="4400" b="1" dirty="0"/>
          </a:p>
        </p:txBody>
      </p:sp>
      <p:pic>
        <p:nvPicPr>
          <p:cNvPr id="3" name="Picture 2" descr="szvsartifa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06373" y="-1750587"/>
            <a:ext cx="3770811" cy="8652119"/>
          </a:xfrm>
          <a:prstGeom prst="rect">
            <a:avLst/>
          </a:prstGeom>
        </p:spPr>
      </p:pic>
      <p:sp>
        <p:nvSpPr>
          <p:cNvPr id="4" name="TextBox 3"/>
          <p:cNvSpPr txBox="1"/>
          <p:nvPr/>
        </p:nvSpPr>
        <p:spPr>
          <a:xfrm>
            <a:off x="571500" y="4746625"/>
            <a:ext cx="7985125" cy="1754327"/>
          </a:xfrm>
          <a:prstGeom prst="rect">
            <a:avLst/>
          </a:prstGeom>
          <a:noFill/>
        </p:spPr>
        <p:txBody>
          <a:bodyPr wrap="square" rtlCol="0">
            <a:spAutoFit/>
          </a:bodyPr>
          <a:lstStyle/>
          <a:p>
            <a:r>
              <a:rPr lang="en-US" dirty="0" smtClean="0"/>
              <a:t>This is not a </a:t>
            </a:r>
            <a:r>
              <a:rPr lang="en-US" dirty="0" err="1" smtClean="0"/>
              <a:t>seziure</a:t>
            </a:r>
            <a:r>
              <a:rPr lang="en-US" dirty="0" smtClean="0"/>
              <a:t> because it only occurs in one single electrode derivation and there is not evolution (changing amplitude/voltage or frequency).</a:t>
            </a:r>
          </a:p>
          <a:p>
            <a:endParaRPr lang="en-US" dirty="0" smtClean="0"/>
          </a:p>
          <a:p>
            <a:r>
              <a:rPr lang="en-US" dirty="0" smtClean="0"/>
              <a:t>This is artifact because it is only seen in a single electrode derivation and in a single right sided lead.</a:t>
            </a:r>
          </a:p>
        </p:txBody>
      </p:sp>
      <p:sp>
        <p:nvSpPr>
          <p:cNvPr id="5" name="TextBox 4"/>
          <p:cNvSpPr txBox="1"/>
          <p:nvPr/>
        </p:nvSpPr>
        <p:spPr>
          <a:xfrm>
            <a:off x="650875" y="1778000"/>
            <a:ext cx="1682750" cy="381000"/>
          </a:xfrm>
          <a:prstGeom prst="rect">
            <a:avLst/>
          </a:prstGeom>
          <a:noFill/>
        </p:spPr>
        <p:txBody>
          <a:bodyPr wrap="square" rtlCol="0">
            <a:spAutoFit/>
          </a:bodyPr>
          <a:lstStyle/>
          <a:p>
            <a:r>
              <a:rPr lang="en-US" dirty="0" smtClean="0"/>
              <a:t>Left frontal</a:t>
            </a:r>
            <a:endParaRPr lang="en-US" dirty="0"/>
          </a:p>
        </p:txBody>
      </p:sp>
      <p:sp>
        <p:nvSpPr>
          <p:cNvPr id="6" name="TextBox 5"/>
          <p:cNvSpPr txBox="1"/>
          <p:nvPr/>
        </p:nvSpPr>
        <p:spPr>
          <a:xfrm>
            <a:off x="666750" y="2565400"/>
            <a:ext cx="1682750" cy="381000"/>
          </a:xfrm>
          <a:prstGeom prst="rect">
            <a:avLst/>
          </a:prstGeom>
          <a:noFill/>
        </p:spPr>
        <p:txBody>
          <a:bodyPr wrap="square" rtlCol="0">
            <a:spAutoFit/>
          </a:bodyPr>
          <a:lstStyle/>
          <a:p>
            <a:r>
              <a:rPr lang="en-US" dirty="0" smtClean="0"/>
              <a:t>Right frontal</a:t>
            </a:r>
            <a:endParaRPr lang="en-US" dirty="0"/>
          </a:p>
        </p:txBody>
      </p:sp>
      <p:sp>
        <p:nvSpPr>
          <p:cNvPr id="7" name="TextBox 6"/>
          <p:cNvSpPr txBox="1"/>
          <p:nvPr/>
        </p:nvSpPr>
        <p:spPr>
          <a:xfrm>
            <a:off x="644525" y="3311525"/>
            <a:ext cx="1682750" cy="381000"/>
          </a:xfrm>
          <a:prstGeom prst="rect">
            <a:avLst/>
          </a:prstGeom>
          <a:noFill/>
        </p:spPr>
        <p:txBody>
          <a:bodyPr wrap="square" rtlCol="0">
            <a:spAutoFit/>
          </a:bodyPr>
          <a:lstStyle/>
          <a:p>
            <a:r>
              <a:rPr lang="en-US" dirty="0" smtClean="0"/>
              <a:t>Left temporal</a:t>
            </a:r>
            <a:endParaRPr lang="en-US" dirty="0"/>
          </a:p>
        </p:txBody>
      </p:sp>
      <p:sp>
        <p:nvSpPr>
          <p:cNvPr id="8" name="TextBox 7"/>
          <p:cNvSpPr txBox="1"/>
          <p:nvPr/>
        </p:nvSpPr>
        <p:spPr>
          <a:xfrm>
            <a:off x="638175" y="4083050"/>
            <a:ext cx="2235200" cy="369332"/>
          </a:xfrm>
          <a:prstGeom prst="rect">
            <a:avLst/>
          </a:prstGeom>
          <a:noFill/>
        </p:spPr>
        <p:txBody>
          <a:bodyPr wrap="square" rtlCol="0">
            <a:spAutoFit/>
          </a:bodyPr>
          <a:lstStyle/>
          <a:p>
            <a:r>
              <a:rPr lang="en-US" dirty="0" smtClean="0"/>
              <a:t>Right temporal</a:t>
            </a:r>
            <a:endParaRPr lang="en-US" dirty="0"/>
          </a:p>
        </p:txBody>
      </p:sp>
    </p:spTree>
    <p:extLst>
      <p:ext uri="{BB962C8B-B14F-4D97-AF65-F5344CB8AC3E}">
        <p14:creationId xmlns:p14="http://schemas.microsoft.com/office/powerpoint/2010/main" val="37511372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smtClean="0"/>
              <a:t>4</a:t>
            </a:r>
          </a:p>
        </p:txBody>
      </p:sp>
      <p:pic>
        <p:nvPicPr>
          <p:cNvPr id="4" name="Picture 3" descr="blinkartifa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80799" y="-1726787"/>
            <a:ext cx="3839973" cy="8673678"/>
          </a:xfrm>
          <a:prstGeom prst="rect">
            <a:avLst/>
          </a:prstGeom>
        </p:spPr>
      </p:pic>
      <p:sp>
        <p:nvSpPr>
          <p:cNvPr id="5" name="TextBox 4"/>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represents:</a:t>
            </a:r>
          </a:p>
          <a:p>
            <a:pPr marL="342900" indent="-342900">
              <a:buAutoNum type="alphaLcParenR"/>
            </a:pPr>
            <a:r>
              <a:rPr lang="en-US" dirty="0" err="1" smtClean="0"/>
              <a:t>Generalised</a:t>
            </a:r>
            <a:r>
              <a:rPr lang="en-US" dirty="0" smtClean="0"/>
              <a:t> periodic epileptiform discharges (GPEDs)</a:t>
            </a:r>
          </a:p>
          <a:p>
            <a:pPr marL="342900" indent="-342900">
              <a:buAutoNum type="alphaLcParenR"/>
            </a:pPr>
            <a:r>
              <a:rPr lang="en-US" dirty="0" smtClean="0"/>
              <a:t>Eye blink artifact</a:t>
            </a:r>
          </a:p>
          <a:p>
            <a:pPr marL="342900" indent="-342900">
              <a:buAutoNum type="alphaLcParenR"/>
            </a:pPr>
            <a:r>
              <a:rPr lang="en-US" dirty="0" smtClean="0"/>
              <a:t>Epileptic spike-and-wave</a:t>
            </a:r>
          </a:p>
          <a:p>
            <a:pPr marL="342900" indent="-342900">
              <a:buAutoNum type="alphaLcParenR"/>
            </a:pPr>
            <a:r>
              <a:rPr lang="en-US" dirty="0" err="1" smtClean="0"/>
              <a:t>Triphasic</a:t>
            </a:r>
            <a:r>
              <a:rPr lang="en-US" dirty="0" smtClean="0"/>
              <a:t> waves</a:t>
            </a:r>
            <a:endParaRPr lang="en-US" dirty="0"/>
          </a:p>
        </p:txBody>
      </p:sp>
    </p:spTree>
    <p:extLst>
      <p:ext uri="{BB962C8B-B14F-4D97-AF65-F5344CB8AC3E}">
        <p14:creationId xmlns:p14="http://schemas.microsoft.com/office/powerpoint/2010/main" val="30769104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smtClean="0"/>
              <a:t>4</a:t>
            </a:r>
          </a:p>
        </p:txBody>
      </p:sp>
      <p:pic>
        <p:nvPicPr>
          <p:cNvPr id="3" name="Picture 2" descr="blinkartifa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80799" y="-1726787"/>
            <a:ext cx="3839973" cy="8673678"/>
          </a:xfrm>
          <a:prstGeom prst="rect">
            <a:avLst/>
          </a:prstGeom>
        </p:spPr>
      </p:pic>
      <p:sp>
        <p:nvSpPr>
          <p:cNvPr id="4" name="TextBox 3"/>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represents:</a:t>
            </a:r>
          </a:p>
          <a:p>
            <a:pPr marL="342900" indent="-342900">
              <a:buAutoNum type="alphaLcParenR"/>
            </a:pPr>
            <a:r>
              <a:rPr lang="en-US" dirty="0" err="1" smtClean="0"/>
              <a:t>Generalised</a:t>
            </a:r>
            <a:r>
              <a:rPr lang="en-US" dirty="0" smtClean="0"/>
              <a:t> periodic epileptiform discharges (GPEDs)</a:t>
            </a:r>
          </a:p>
          <a:p>
            <a:pPr marL="342900" indent="-342900">
              <a:buAutoNum type="alphaLcParenR"/>
            </a:pPr>
            <a:r>
              <a:rPr lang="en-US" b="1" dirty="0" smtClean="0"/>
              <a:t>Eye blink artifact</a:t>
            </a:r>
          </a:p>
          <a:p>
            <a:pPr marL="342900" indent="-342900">
              <a:buAutoNum type="alphaLcParenR"/>
            </a:pPr>
            <a:r>
              <a:rPr lang="en-US" dirty="0" smtClean="0"/>
              <a:t>Epileptic spike-and-wave</a:t>
            </a:r>
          </a:p>
          <a:p>
            <a:pPr marL="342900" indent="-342900">
              <a:buAutoNum type="alphaLcParenR"/>
            </a:pPr>
            <a:r>
              <a:rPr lang="en-US" dirty="0" err="1" smtClean="0"/>
              <a:t>Triphasic</a:t>
            </a:r>
            <a:r>
              <a:rPr lang="en-US" dirty="0" smtClean="0"/>
              <a:t> waves</a:t>
            </a:r>
            <a:endParaRPr lang="en-US" dirty="0"/>
          </a:p>
        </p:txBody>
      </p:sp>
    </p:spTree>
    <p:extLst>
      <p:ext uri="{BB962C8B-B14F-4D97-AF65-F5344CB8AC3E}">
        <p14:creationId xmlns:p14="http://schemas.microsoft.com/office/powerpoint/2010/main" val="41061340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smtClean="0"/>
              <a:t>4</a:t>
            </a:r>
          </a:p>
        </p:txBody>
      </p:sp>
      <p:pic>
        <p:nvPicPr>
          <p:cNvPr id="3" name="Picture 2" descr="blinkartifa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80799" y="-1726787"/>
            <a:ext cx="3839973" cy="8673678"/>
          </a:xfrm>
          <a:prstGeom prst="rect">
            <a:avLst/>
          </a:prstGeom>
        </p:spPr>
      </p:pic>
      <p:cxnSp>
        <p:nvCxnSpPr>
          <p:cNvPr id="5" name="Straight Arrow Connector 4"/>
          <p:cNvCxnSpPr/>
          <p:nvPr/>
        </p:nvCxnSpPr>
        <p:spPr>
          <a:xfrm flipV="1">
            <a:off x="2619375" y="2730500"/>
            <a:ext cx="492125" cy="746125"/>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3978275" y="2730500"/>
            <a:ext cx="492125" cy="746125"/>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5464175" y="2730500"/>
            <a:ext cx="492125" cy="746125"/>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92125" y="4530039"/>
            <a:ext cx="8270875" cy="2031325"/>
          </a:xfrm>
          <a:prstGeom prst="rect">
            <a:avLst/>
          </a:prstGeom>
          <a:noFill/>
        </p:spPr>
        <p:txBody>
          <a:bodyPr wrap="square" rtlCol="0">
            <a:spAutoFit/>
          </a:bodyPr>
          <a:lstStyle/>
          <a:p>
            <a:r>
              <a:rPr lang="en-US" dirty="0" smtClean="0"/>
              <a:t>These are electropositive stereotyped artifacts seen with eye blinking.  </a:t>
            </a:r>
          </a:p>
          <a:p>
            <a:endParaRPr lang="en-US" dirty="0"/>
          </a:p>
          <a:p>
            <a:r>
              <a:rPr lang="en-US" dirty="0" smtClean="0"/>
              <a:t>This is not a spike-and-wave complex because the electropositive component is too broad and there is no </a:t>
            </a:r>
            <a:r>
              <a:rPr lang="en-US" dirty="0" err="1" smtClean="0"/>
              <a:t>aftercoming</a:t>
            </a:r>
            <a:r>
              <a:rPr lang="en-US" dirty="0" smtClean="0"/>
              <a:t> slow wave.  </a:t>
            </a:r>
          </a:p>
          <a:p>
            <a:endParaRPr lang="en-US" dirty="0"/>
          </a:p>
          <a:p>
            <a:r>
              <a:rPr lang="en-US" dirty="0" smtClean="0"/>
              <a:t>This is not a </a:t>
            </a:r>
            <a:r>
              <a:rPr lang="en-US" dirty="0" err="1" smtClean="0"/>
              <a:t>triphasic</a:t>
            </a:r>
            <a:r>
              <a:rPr lang="en-US" dirty="0" smtClean="0"/>
              <a:t> wave because there are not three clear phases within </a:t>
            </a:r>
            <a:r>
              <a:rPr lang="en-US" smtClean="0"/>
              <a:t>the waveform.</a:t>
            </a:r>
            <a:endParaRPr lang="en-US" dirty="0"/>
          </a:p>
        </p:txBody>
      </p:sp>
    </p:spTree>
    <p:extLst>
      <p:ext uri="{BB962C8B-B14F-4D97-AF65-F5344CB8AC3E}">
        <p14:creationId xmlns:p14="http://schemas.microsoft.com/office/powerpoint/2010/main" val="7103509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smtClean="0"/>
              <a:t>5</a:t>
            </a:r>
          </a:p>
        </p:txBody>
      </p:sp>
      <p:sp>
        <p:nvSpPr>
          <p:cNvPr id="4" name="TextBox 3"/>
          <p:cNvSpPr txBox="1"/>
          <p:nvPr/>
        </p:nvSpPr>
        <p:spPr>
          <a:xfrm>
            <a:off x="604050" y="1115248"/>
            <a:ext cx="7945580" cy="923330"/>
          </a:xfrm>
          <a:prstGeom prst="rect">
            <a:avLst/>
          </a:prstGeom>
          <a:noFill/>
        </p:spPr>
        <p:txBody>
          <a:bodyPr wrap="square" rtlCol="0">
            <a:spAutoFit/>
          </a:bodyPr>
          <a:lstStyle/>
          <a:p>
            <a:r>
              <a:rPr lang="en-US" dirty="0" smtClean="0"/>
              <a:t>True or false?</a:t>
            </a:r>
          </a:p>
          <a:p>
            <a:endParaRPr lang="en-US" dirty="0"/>
          </a:p>
          <a:p>
            <a:r>
              <a:rPr lang="en-US" dirty="0" err="1" smtClean="0"/>
              <a:t>Triphasic</a:t>
            </a:r>
            <a:r>
              <a:rPr lang="en-US" dirty="0" smtClean="0"/>
              <a:t> waves are only associated with hepatic encephalopathy. </a:t>
            </a:r>
            <a:endParaRPr lang="en-US" dirty="0"/>
          </a:p>
        </p:txBody>
      </p:sp>
    </p:spTree>
    <p:extLst>
      <p:ext uri="{BB962C8B-B14F-4D97-AF65-F5344CB8AC3E}">
        <p14:creationId xmlns:p14="http://schemas.microsoft.com/office/powerpoint/2010/main" val="27158117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smtClean="0"/>
              <a:t>5</a:t>
            </a:r>
          </a:p>
        </p:txBody>
      </p:sp>
      <p:sp>
        <p:nvSpPr>
          <p:cNvPr id="3" name="TextBox 2"/>
          <p:cNvSpPr txBox="1"/>
          <p:nvPr/>
        </p:nvSpPr>
        <p:spPr>
          <a:xfrm>
            <a:off x="604050" y="1115248"/>
            <a:ext cx="7945580" cy="923330"/>
          </a:xfrm>
          <a:prstGeom prst="rect">
            <a:avLst/>
          </a:prstGeom>
          <a:noFill/>
        </p:spPr>
        <p:txBody>
          <a:bodyPr wrap="square" rtlCol="0">
            <a:spAutoFit/>
          </a:bodyPr>
          <a:lstStyle/>
          <a:p>
            <a:r>
              <a:rPr lang="en-US" dirty="0" smtClean="0"/>
              <a:t>True or false?</a:t>
            </a:r>
          </a:p>
          <a:p>
            <a:endParaRPr lang="en-US" dirty="0"/>
          </a:p>
          <a:p>
            <a:r>
              <a:rPr lang="en-US" dirty="0" err="1" smtClean="0"/>
              <a:t>Triphasic</a:t>
            </a:r>
            <a:r>
              <a:rPr lang="en-US" dirty="0" smtClean="0"/>
              <a:t> waves are only associated with hepatic encephalopathy. </a:t>
            </a:r>
            <a:endParaRPr lang="en-US" dirty="0"/>
          </a:p>
        </p:txBody>
      </p:sp>
      <p:sp>
        <p:nvSpPr>
          <p:cNvPr id="4" name="TextBox 3"/>
          <p:cNvSpPr txBox="1"/>
          <p:nvPr/>
        </p:nvSpPr>
        <p:spPr>
          <a:xfrm>
            <a:off x="2865365" y="2462839"/>
            <a:ext cx="3144158" cy="369332"/>
          </a:xfrm>
          <a:prstGeom prst="rect">
            <a:avLst/>
          </a:prstGeom>
          <a:noFill/>
        </p:spPr>
        <p:txBody>
          <a:bodyPr wrap="square" rtlCol="0">
            <a:spAutoFit/>
          </a:bodyPr>
          <a:lstStyle/>
          <a:p>
            <a:r>
              <a:rPr lang="en-US" dirty="0" smtClean="0"/>
              <a:t>False.</a:t>
            </a:r>
            <a:endParaRPr lang="en-US" dirty="0"/>
          </a:p>
        </p:txBody>
      </p:sp>
      <p:sp>
        <p:nvSpPr>
          <p:cNvPr id="5" name="TextBox 4"/>
          <p:cNvSpPr txBox="1"/>
          <p:nvPr/>
        </p:nvSpPr>
        <p:spPr>
          <a:xfrm>
            <a:off x="604050" y="3020463"/>
            <a:ext cx="7945580" cy="1754327"/>
          </a:xfrm>
          <a:prstGeom prst="rect">
            <a:avLst/>
          </a:prstGeom>
          <a:noFill/>
        </p:spPr>
        <p:txBody>
          <a:bodyPr wrap="square" rtlCol="0">
            <a:spAutoFit/>
          </a:bodyPr>
          <a:lstStyle/>
          <a:p>
            <a:r>
              <a:rPr lang="en-US" dirty="0" err="1" smtClean="0"/>
              <a:t>Triphasic</a:t>
            </a:r>
            <a:r>
              <a:rPr lang="en-US" dirty="0" smtClean="0"/>
              <a:t> waves are seen in many forms of metabolic encephalopathy.  They were first described in the setting of hepatic encephalopathy, but can also be seen in conditions such as renal failure and sepsis.  </a:t>
            </a:r>
          </a:p>
          <a:p>
            <a:r>
              <a:rPr lang="en-US" dirty="0" smtClean="0"/>
              <a:t>In severe encephalopathy </a:t>
            </a:r>
            <a:r>
              <a:rPr lang="en-US" dirty="0" err="1" smtClean="0"/>
              <a:t>triphasic</a:t>
            </a:r>
            <a:r>
              <a:rPr lang="en-US" dirty="0" smtClean="0"/>
              <a:t> waves may not be seen because of the degree of suppression of cerebral activity.</a:t>
            </a:r>
            <a:endParaRPr lang="en-US" dirty="0"/>
          </a:p>
        </p:txBody>
      </p:sp>
    </p:spTree>
    <p:extLst>
      <p:ext uri="{BB962C8B-B14F-4D97-AF65-F5344CB8AC3E}">
        <p14:creationId xmlns:p14="http://schemas.microsoft.com/office/powerpoint/2010/main" val="4436272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The next several slides will show 15 </a:t>
            </a:r>
            <a:r>
              <a:rPr lang="en-US" dirty="0" err="1" smtClean="0"/>
              <a:t>subhairline</a:t>
            </a:r>
            <a:r>
              <a:rPr lang="en-US" dirty="0" smtClean="0"/>
              <a:t> EEGs.  Choose the best possible answer in each scenario.  Your score and solutions will be provided at the conclusion of the quiz.</a:t>
            </a:r>
            <a:endParaRPr lang="en-US" dirty="0"/>
          </a:p>
        </p:txBody>
      </p:sp>
    </p:spTree>
    <p:extLst>
      <p:ext uri="{BB962C8B-B14F-4D97-AF65-F5344CB8AC3E}">
        <p14:creationId xmlns:p14="http://schemas.microsoft.com/office/powerpoint/2010/main" val="37729650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a:t>6</a:t>
            </a:r>
            <a:endParaRPr lang="en-US" sz="4400" b="1" dirty="0" smtClean="0"/>
          </a:p>
        </p:txBody>
      </p:sp>
      <p:pic>
        <p:nvPicPr>
          <p:cNvPr id="3" name="Picture 2" descr="artifactsinglelea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05931" y="-1756150"/>
            <a:ext cx="3879354" cy="8771787"/>
          </a:xfrm>
          <a:prstGeom prst="rect">
            <a:avLst/>
          </a:prstGeom>
        </p:spPr>
      </p:pic>
      <p:sp>
        <p:nvSpPr>
          <p:cNvPr id="5" name="TextBox 4"/>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demonstrates:</a:t>
            </a:r>
          </a:p>
          <a:p>
            <a:pPr marL="342900" indent="-342900">
              <a:buAutoNum type="alphaLcParenR"/>
            </a:pPr>
            <a:r>
              <a:rPr lang="en-US" dirty="0" smtClean="0"/>
              <a:t>A normal </a:t>
            </a:r>
            <a:r>
              <a:rPr lang="en-US" dirty="0" err="1" smtClean="0"/>
              <a:t>subhariline</a:t>
            </a:r>
            <a:r>
              <a:rPr lang="en-US" dirty="0" smtClean="0"/>
              <a:t> EEG</a:t>
            </a:r>
          </a:p>
          <a:p>
            <a:pPr marL="342900" indent="-342900">
              <a:buAutoNum type="alphaLcParenR"/>
            </a:pPr>
            <a:r>
              <a:rPr lang="en-US" dirty="0" smtClean="0"/>
              <a:t>A focal seizure</a:t>
            </a:r>
          </a:p>
          <a:p>
            <a:pPr marL="342900" indent="-342900">
              <a:buAutoNum type="alphaLcParenR"/>
            </a:pPr>
            <a:r>
              <a:rPr lang="en-US" dirty="0" smtClean="0"/>
              <a:t>A normal </a:t>
            </a:r>
            <a:r>
              <a:rPr lang="en-US" dirty="0" err="1" smtClean="0"/>
              <a:t>subhairline</a:t>
            </a:r>
            <a:r>
              <a:rPr lang="en-US" dirty="0" smtClean="0"/>
              <a:t> EEG with artifact</a:t>
            </a:r>
          </a:p>
          <a:p>
            <a:pPr marL="342900" indent="-342900">
              <a:buAutoNum type="alphaLcParenR"/>
            </a:pPr>
            <a:r>
              <a:rPr lang="en-US" dirty="0" smtClean="0"/>
              <a:t>Burst suppression</a:t>
            </a:r>
          </a:p>
        </p:txBody>
      </p:sp>
    </p:spTree>
    <p:extLst>
      <p:ext uri="{BB962C8B-B14F-4D97-AF65-F5344CB8AC3E}">
        <p14:creationId xmlns:p14="http://schemas.microsoft.com/office/powerpoint/2010/main" val="11403627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a:t>6</a:t>
            </a:r>
            <a:endParaRPr lang="en-US" sz="4400" b="1" dirty="0" smtClean="0"/>
          </a:p>
        </p:txBody>
      </p:sp>
      <p:pic>
        <p:nvPicPr>
          <p:cNvPr id="3" name="Picture 2" descr="artifactsinglelea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05931" y="-1756150"/>
            <a:ext cx="3879354" cy="8771787"/>
          </a:xfrm>
          <a:prstGeom prst="rect">
            <a:avLst/>
          </a:prstGeom>
        </p:spPr>
      </p:pic>
      <p:sp>
        <p:nvSpPr>
          <p:cNvPr id="4" name="TextBox 3"/>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demonstrates:</a:t>
            </a:r>
          </a:p>
          <a:p>
            <a:pPr marL="342900" indent="-342900">
              <a:buAutoNum type="alphaLcParenR"/>
            </a:pPr>
            <a:r>
              <a:rPr lang="en-US" dirty="0" smtClean="0"/>
              <a:t>A normal </a:t>
            </a:r>
            <a:r>
              <a:rPr lang="en-US" dirty="0" err="1" smtClean="0"/>
              <a:t>subhariline</a:t>
            </a:r>
            <a:r>
              <a:rPr lang="en-US" dirty="0" smtClean="0"/>
              <a:t> EEG</a:t>
            </a:r>
          </a:p>
          <a:p>
            <a:pPr marL="342900" indent="-342900">
              <a:buAutoNum type="alphaLcParenR"/>
            </a:pPr>
            <a:r>
              <a:rPr lang="en-US" dirty="0" smtClean="0"/>
              <a:t>A focal seizure</a:t>
            </a:r>
          </a:p>
          <a:p>
            <a:pPr marL="342900" indent="-342900">
              <a:buAutoNum type="alphaLcParenR"/>
            </a:pPr>
            <a:r>
              <a:rPr lang="en-US" b="1" dirty="0" smtClean="0"/>
              <a:t>A normal </a:t>
            </a:r>
            <a:r>
              <a:rPr lang="en-US" b="1" dirty="0" err="1" smtClean="0"/>
              <a:t>subhairline</a:t>
            </a:r>
            <a:r>
              <a:rPr lang="en-US" b="1" dirty="0" smtClean="0"/>
              <a:t> EEG with artifact</a:t>
            </a:r>
          </a:p>
          <a:p>
            <a:pPr marL="342900" indent="-342900">
              <a:buAutoNum type="alphaLcParenR"/>
            </a:pPr>
            <a:r>
              <a:rPr lang="en-US" dirty="0" smtClean="0"/>
              <a:t>Burst suppression</a:t>
            </a:r>
          </a:p>
        </p:txBody>
      </p:sp>
    </p:spTree>
    <p:extLst>
      <p:ext uri="{BB962C8B-B14F-4D97-AF65-F5344CB8AC3E}">
        <p14:creationId xmlns:p14="http://schemas.microsoft.com/office/powerpoint/2010/main" val="33595219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a:t>6</a:t>
            </a:r>
            <a:endParaRPr lang="en-US" sz="4400" b="1" dirty="0" smtClean="0"/>
          </a:p>
        </p:txBody>
      </p:sp>
      <p:pic>
        <p:nvPicPr>
          <p:cNvPr id="3" name="Picture 2" descr="artifactsinglelea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05931" y="-1756150"/>
            <a:ext cx="3879354" cy="8771787"/>
          </a:xfrm>
          <a:prstGeom prst="rect">
            <a:avLst/>
          </a:prstGeom>
        </p:spPr>
      </p:pic>
      <p:sp>
        <p:nvSpPr>
          <p:cNvPr id="4" name="TextBox 3"/>
          <p:cNvSpPr txBox="1"/>
          <p:nvPr/>
        </p:nvSpPr>
        <p:spPr>
          <a:xfrm>
            <a:off x="571500" y="4542560"/>
            <a:ext cx="7985125" cy="2031325"/>
          </a:xfrm>
          <a:prstGeom prst="rect">
            <a:avLst/>
          </a:prstGeom>
          <a:noFill/>
        </p:spPr>
        <p:txBody>
          <a:bodyPr wrap="square" rtlCol="0">
            <a:spAutoFit/>
          </a:bodyPr>
          <a:lstStyle/>
          <a:p>
            <a:r>
              <a:rPr lang="en-US" dirty="0" smtClean="0"/>
              <a:t>The entire tracing is </a:t>
            </a:r>
            <a:r>
              <a:rPr lang="en-US" dirty="0" err="1" smtClean="0"/>
              <a:t>artifactual</a:t>
            </a:r>
            <a:r>
              <a:rPr lang="en-US" dirty="0" smtClean="0"/>
              <a:t> in the 4</a:t>
            </a:r>
            <a:r>
              <a:rPr lang="en-US" baseline="30000" dirty="0" smtClean="0"/>
              <a:t>th</a:t>
            </a:r>
            <a:r>
              <a:rPr lang="en-US" dirty="0" smtClean="0"/>
              <a:t> channel.  The information from this tracing is not reliable.  Abnormal activity seen in one right sided channel should be at least partially reflected in the other right sided channel. The artifact is most likely secondary to poor electrode contact with the skin. </a:t>
            </a:r>
          </a:p>
          <a:p>
            <a:r>
              <a:rPr lang="en-US" dirty="0" smtClean="0"/>
              <a:t> The first three electrode derivations demonstrate a relatively normal </a:t>
            </a:r>
            <a:r>
              <a:rPr lang="en-US" dirty="0" err="1" smtClean="0"/>
              <a:t>subhairline</a:t>
            </a:r>
            <a:r>
              <a:rPr lang="en-US" dirty="0" smtClean="0"/>
              <a:t> EEG.</a:t>
            </a:r>
          </a:p>
        </p:txBody>
      </p:sp>
    </p:spTree>
    <p:extLst>
      <p:ext uri="{BB962C8B-B14F-4D97-AF65-F5344CB8AC3E}">
        <p14:creationId xmlns:p14="http://schemas.microsoft.com/office/powerpoint/2010/main" val="42654769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a:t>7</a:t>
            </a:r>
            <a:endParaRPr lang="en-US" sz="4400" b="1" dirty="0" smtClean="0"/>
          </a:p>
        </p:txBody>
      </p:sp>
      <p:sp>
        <p:nvSpPr>
          <p:cNvPr id="4" name="TextBox 3"/>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shows:</a:t>
            </a:r>
          </a:p>
          <a:p>
            <a:pPr marL="342900" indent="-342900">
              <a:buAutoNum type="alphaLcParenR"/>
            </a:pPr>
            <a:r>
              <a:rPr lang="en-US" dirty="0" err="1" smtClean="0"/>
              <a:t>Triphasic</a:t>
            </a:r>
            <a:r>
              <a:rPr lang="en-US" dirty="0" smtClean="0"/>
              <a:t> waves</a:t>
            </a:r>
          </a:p>
          <a:p>
            <a:pPr marL="342900" indent="-342900">
              <a:buAutoNum type="alphaLcParenR"/>
            </a:pPr>
            <a:r>
              <a:rPr lang="en-US" dirty="0" smtClean="0"/>
              <a:t>A </a:t>
            </a:r>
            <a:r>
              <a:rPr lang="en-US" dirty="0" err="1" smtClean="0"/>
              <a:t>generalised</a:t>
            </a:r>
            <a:r>
              <a:rPr lang="en-US" dirty="0" smtClean="0"/>
              <a:t> seizure</a:t>
            </a:r>
          </a:p>
          <a:p>
            <a:pPr marL="342900" indent="-342900">
              <a:buAutoNum type="alphaLcParenR"/>
            </a:pPr>
            <a:r>
              <a:rPr lang="en-US" dirty="0" smtClean="0"/>
              <a:t>Diffuse delta</a:t>
            </a:r>
          </a:p>
          <a:p>
            <a:pPr marL="342900" indent="-342900">
              <a:buAutoNum type="alphaLcParenR"/>
            </a:pPr>
            <a:r>
              <a:rPr lang="en-US" dirty="0" smtClean="0"/>
              <a:t>Burst suppression</a:t>
            </a:r>
          </a:p>
        </p:txBody>
      </p:sp>
      <p:pic>
        <p:nvPicPr>
          <p:cNvPr id="5" name="Picture 4" descr="TW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70421" y="-1740543"/>
            <a:ext cx="3951301" cy="8812522"/>
          </a:xfrm>
          <a:prstGeom prst="rect">
            <a:avLst/>
          </a:prstGeom>
        </p:spPr>
      </p:pic>
    </p:spTree>
    <p:extLst>
      <p:ext uri="{BB962C8B-B14F-4D97-AF65-F5344CB8AC3E}">
        <p14:creationId xmlns:p14="http://schemas.microsoft.com/office/powerpoint/2010/main" val="2812720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a:t>7</a:t>
            </a:r>
            <a:endParaRPr lang="en-US" sz="4400" b="1" dirty="0" smtClean="0"/>
          </a:p>
        </p:txBody>
      </p:sp>
      <p:sp>
        <p:nvSpPr>
          <p:cNvPr id="3" name="TextBox 2"/>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shows:</a:t>
            </a:r>
          </a:p>
          <a:p>
            <a:pPr marL="342900" indent="-342900">
              <a:buAutoNum type="alphaLcParenR"/>
            </a:pPr>
            <a:r>
              <a:rPr lang="en-US" b="1" dirty="0" err="1" smtClean="0"/>
              <a:t>Triphasic</a:t>
            </a:r>
            <a:r>
              <a:rPr lang="en-US" b="1" dirty="0" smtClean="0"/>
              <a:t> waves</a:t>
            </a:r>
          </a:p>
          <a:p>
            <a:pPr marL="342900" indent="-342900">
              <a:buAutoNum type="alphaLcParenR"/>
            </a:pPr>
            <a:r>
              <a:rPr lang="en-US" dirty="0" smtClean="0"/>
              <a:t>A </a:t>
            </a:r>
            <a:r>
              <a:rPr lang="en-US" dirty="0" err="1" smtClean="0"/>
              <a:t>generalised</a:t>
            </a:r>
            <a:r>
              <a:rPr lang="en-US" dirty="0" smtClean="0"/>
              <a:t> seizure</a:t>
            </a:r>
          </a:p>
          <a:p>
            <a:pPr marL="342900" indent="-342900">
              <a:buAutoNum type="alphaLcParenR"/>
            </a:pPr>
            <a:r>
              <a:rPr lang="en-US" dirty="0" smtClean="0"/>
              <a:t>Diffuse delta</a:t>
            </a:r>
          </a:p>
          <a:p>
            <a:pPr marL="342900" indent="-342900">
              <a:buAutoNum type="alphaLcParenR"/>
            </a:pPr>
            <a:r>
              <a:rPr lang="en-US" dirty="0" smtClean="0"/>
              <a:t>Burst suppression</a:t>
            </a:r>
          </a:p>
        </p:txBody>
      </p:sp>
      <p:pic>
        <p:nvPicPr>
          <p:cNvPr id="4" name="Picture 3" descr="TW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70421" y="-1740543"/>
            <a:ext cx="3951301" cy="8812522"/>
          </a:xfrm>
          <a:prstGeom prst="rect">
            <a:avLst/>
          </a:prstGeom>
        </p:spPr>
      </p:pic>
    </p:spTree>
    <p:extLst>
      <p:ext uri="{BB962C8B-B14F-4D97-AF65-F5344CB8AC3E}">
        <p14:creationId xmlns:p14="http://schemas.microsoft.com/office/powerpoint/2010/main" val="11359369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a:t>7</a:t>
            </a:r>
            <a:endParaRPr lang="en-US" sz="4400" b="1" dirty="0" smtClean="0"/>
          </a:p>
        </p:txBody>
      </p:sp>
      <p:sp>
        <p:nvSpPr>
          <p:cNvPr id="3" name="TextBox 2"/>
          <p:cNvSpPr txBox="1"/>
          <p:nvPr/>
        </p:nvSpPr>
        <p:spPr>
          <a:xfrm>
            <a:off x="571500" y="4743930"/>
            <a:ext cx="7985125" cy="1200329"/>
          </a:xfrm>
          <a:prstGeom prst="rect">
            <a:avLst/>
          </a:prstGeom>
          <a:noFill/>
        </p:spPr>
        <p:txBody>
          <a:bodyPr wrap="square" rtlCol="0">
            <a:spAutoFit/>
          </a:bodyPr>
          <a:lstStyle/>
          <a:p>
            <a:r>
              <a:rPr lang="en-US" dirty="0" err="1" smtClean="0"/>
              <a:t>Triphasic</a:t>
            </a:r>
            <a:r>
              <a:rPr lang="en-US" dirty="0" smtClean="0"/>
              <a:t> waves have three main components: 1) a small negative component; 2) a large positive component; and 3) a last negative component returning to the baseline.  They may appear as a single wave or as a cluster of </a:t>
            </a:r>
            <a:r>
              <a:rPr lang="en-US" dirty="0" err="1" smtClean="0"/>
              <a:t>triphasic</a:t>
            </a:r>
            <a:r>
              <a:rPr lang="en-US" dirty="0" smtClean="0"/>
              <a:t> waves.</a:t>
            </a:r>
          </a:p>
        </p:txBody>
      </p:sp>
      <p:pic>
        <p:nvPicPr>
          <p:cNvPr id="4" name="Picture 3" descr="TW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70421" y="-1740543"/>
            <a:ext cx="3951301" cy="8812522"/>
          </a:xfrm>
          <a:prstGeom prst="rect">
            <a:avLst/>
          </a:prstGeom>
        </p:spPr>
      </p:pic>
      <p:sp>
        <p:nvSpPr>
          <p:cNvPr id="5" name="Oval 4"/>
          <p:cNvSpPr/>
          <p:nvPr/>
        </p:nvSpPr>
        <p:spPr>
          <a:xfrm>
            <a:off x="2307781" y="1781299"/>
            <a:ext cx="170373" cy="232343"/>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13501" y="1596633"/>
            <a:ext cx="867353" cy="369332"/>
          </a:xfrm>
          <a:prstGeom prst="rect">
            <a:avLst/>
          </a:prstGeom>
          <a:noFill/>
        </p:spPr>
        <p:txBody>
          <a:bodyPr wrap="square" rtlCol="0">
            <a:spAutoFit/>
          </a:bodyPr>
          <a:lstStyle/>
          <a:p>
            <a:r>
              <a:rPr lang="en-US" b="1" dirty="0" smtClean="0">
                <a:solidFill>
                  <a:schemeClr val="accent1"/>
                </a:solidFill>
              </a:rPr>
              <a:t>1</a:t>
            </a:r>
            <a:endParaRPr lang="en-US" b="1" dirty="0">
              <a:solidFill>
                <a:schemeClr val="accent1"/>
              </a:solidFill>
            </a:endParaRPr>
          </a:p>
        </p:txBody>
      </p:sp>
      <p:sp>
        <p:nvSpPr>
          <p:cNvPr id="7" name="Oval 6"/>
          <p:cNvSpPr/>
          <p:nvPr/>
        </p:nvSpPr>
        <p:spPr>
          <a:xfrm>
            <a:off x="2307781" y="2679693"/>
            <a:ext cx="387211" cy="325280"/>
          </a:xfrm>
          <a:prstGeom prst="ellipse">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013501" y="2495027"/>
            <a:ext cx="867353" cy="369332"/>
          </a:xfrm>
          <a:prstGeom prst="rect">
            <a:avLst/>
          </a:prstGeom>
          <a:noFill/>
        </p:spPr>
        <p:txBody>
          <a:bodyPr wrap="square" rtlCol="0">
            <a:spAutoFit/>
          </a:bodyPr>
          <a:lstStyle/>
          <a:p>
            <a:r>
              <a:rPr lang="en-US" b="1" dirty="0">
                <a:solidFill>
                  <a:schemeClr val="accent1"/>
                </a:solidFill>
              </a:rPr>
              <a:t>2</a:t>
            </a:r>
          </a:p>
        </p:txBody>
      </p:sp>
      <p:sp>
        <p:nvSpPr>
          <p:cNvPr id="9" name="Oval 8"/>
          <p:cNvSpPr/>
          <p:nvPr/>
        </p:nvSpPr>
        <p:spPr>
          <a:xfrm>
            <a:off x="2586573" y="3268296"/>
            <a:ext cx="201350" cy="216854"/>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274317" y="3158597"/>
            <a:ext cx="867353" cy="369332"/>
          </a:xfrm>
          <a:prstGeom prst="rect">
            <a:avLst/>
          </a:prstGeom>
          <a:noFill/>
        </p:spPr>
        <p:txBody>
          <a:bodyPr wrap="square" rtlCol="0">
            <a:spAutoFit/>
          </a:bodyPr>
          <a:lstStyle/>
          <a:p>
            <a:r>
              <a:rPr lang="en-US" b="1" dirty="0" smtClean="0">
                <a:solidFill>
                  <a:schemeClr val="accent1"/>
                </a:solidFill>
              </a:rPr>
              <a:t>3</a:t>
            </a:r>
            <a:endParaRPr lang="en-US" b="1" dirty="0">
              <a:solidFill>
                <a:schemeClr val="accent1"/>
              </a:solidFill>
            </a:endParaRPr>
          </a:p>
        </p:txBody>
      </p:sp>
    </p:spTree>
    <p:extLst>
      <p:ext uri="{BB962C8B-B14F-4D97-AF65-F5344CB8AC3E}">
        <p14:creationId xmlns:p14="http://schemas.microsoft.com/office/powerpoint/2010/main" val="9007071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a:t>7</a:t>
            </a:r>
            <a:endParaRPr lang="en-US" sz="4400" b="1" dirty="0" smtClean="0"/>
          </a:p>
        </p:txBody>
      </p:sp>
      <p:pic>
        <p:nvPicPr>
          <p:cNvPr id="4" name="Picture 3" descr="TW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70421" y="-1740543"/>
            <a:ext cx="3951301" cy="8812522"/>
          </a:xfrm>
          <a:prstGeom prst="rect">
            <a:avLst/>
          </a:prstGeom>
        </p:spPr>
      </p:pic>
      <p:sp>
        <p:nvSpPr>
          <p:cNvPr id="5" name="Left Brace 4"/>
          <p:cNvSpPr/>
          <p:nvPr/>
        </p:nvSpPr>
        <p:spPr>
          <a:xfrm rot="16200000">
            <a:off x="2302809" y="4440019"/>
            <a:ext cx="402700" cy="547632"/>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e 5"/>
          <p:cNvSpPr/>
          <p:nvPr/>
        </p:nvSpPr>
        <p:spPr>
          <a:xfrm rot="16200000">
            <a:off x="5195112" y="3463247"/>
            <a:ext cx="402700" cy="2496175"/>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1595312" y="4837735"/>
            <a:ext cx="1812150" cy="646331"/>
          </a:xfrm>
          <a:prstGeom prst="rect">
            <a:avLst/>
          </a:prstGeom>
          <a:noFill/>
        </p:spPr>
        <p:txBody>
          <a:bodyPr wrap="square" rtlCol="0">
            <a:spAutoFit/>
          </a:bodyPr>
          <a:lstStyle/>
          <a:p>
            <a:pPr algn="ctr"/>
            <a:r>
              <a:rPr lang="en-US" dirty="0" smtClean="0"/>
              <a:t>Single </a:t>
            </a:r>
            <a:r>
              <a:rPr lang="en-US" dirty="0" err="1" smtClean="0"/>
              <a:t>triphasic</a:t>
            </a:r>
            <a:r>
              <a:rPr lang="en-US" dirty="0" smtClean="0"/>
              <a:t> wave</a:t>
            </a:r>
            <a:endParaRPr lang="en-US" dirty="0"/>
          </a:p>
        </p:txBody>
      </p:sp>
      <p:sp>
        <p:nvSpPr>
          <p:cNvPr id="8" name="TextBox 7"/>
          <p:cNvSpPr txBox="1"/>
          <p:nvPr/>
        </p:nvSpPr>
        <p:spPr>
          <a:xfrm>
            <a:off x="4228352" y="4868715"/>
            <a:ext cx="2338758" cy="646331"/>
          </a:xfrm>
          <a:prstGeom prst="rect">
            <a:avLst/>
          </a:prstGeom>
          <a:noFill/>
        </p:spPr>
        <p:txBody>
          <a:bodyPr wrap="square" rtlCol="0">
            <a:spAutoFit/>
          </a:bodyPr>
          <a:lstStyle/>
          <a:p>
            <a:pPr algn="ctr"/>
            <a:r>
              <a:rPr lang="en-US" dirty="0" smtClean="0"/>
              <a:t>Cluster of </a:t>
            </a:r>
            <a:r>
              <a:rPr lang="en-US" dirty="0" err="1" smtClean="0"/>
              <a:t>triphasic</a:t>
            </a:r>
            <a:r>
              <a:rPr lang="en-US" dirty="0" smtClean="0"/>
              <a:t> waves</a:t>
            </a:r>
            <a:endParaRPr lang="en-US" dirty="0"/>
          </a:p>
        </p:txBody>
      </p:sp>
    </p:spTree>
    <p:extLst>
      <p:ext uri="{BB962C8B-B14F-4D97-AF65-F5344CB8AC3E}">
        <p14:creationId xmlns:p14="http://schemas.microsoft.com/office/powerpoint/2010/main" val="38648586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smtClean="0"/>
              <a:t>8</a:t>
            </a:r>
          </a:p>
        </p:txBody>
      </p:sp>
      <p:sp>
        <p:nvSpPr>
          <p:cNvPr id="8" name="TextBox 7"/>
          <p:cNvSpPr txBox="1"/>
          <p:nvPr/>
        </p:nvSpPr>
        <p:spPr>
          <a:xfrm>
            <a:off x="573073" y="1425039"/>
            <a:ext cx="8023023" cy="2031325"/>
          </a:xfrm>
          <a:prstGeom prst="rect">
            <a:avLst/>
          </a:prstGeom>
          <a:noFill/>
        </p:spPr>
        <p:txBody>
          <a:bodyPr wrap="square" rtlCol="0">
            <a:spAutoFit/>
          </a:bodyPr>
          <a:lstStyle/>
          <a:p>
            <a:r>
              <a:rPr lang="en-US" dirty="0" smtClean="0"/>
              <a:t>Choose the best answer:</a:t>
            </a:r>
          </a:p>
          <a:p>
            <a:r>
              <a:rPr lang="en-US" dirty="0" smtClean="0"/>
              <a:t>Continuous </a:t>
            </a:r>
            <a:r>
              <a:rPr lang="en-US" dirty="0" err="1"/>
              <a:t>s</a:t>
            </a:r>
            <a:r>
              <a:rPr lang="en-US" dirty="0" err="1" smtClean="0"/>
              <a:t>ubhairline</a:t>
            </a:r>
            <a:r>
              <a:rPr lang="en-US" dirty="0" smtClean="0"/>
              <a:t> EEG (using the 9 electrode set-up) is able to detect what percentage of seizures?</a:t>
            </a:r>
          </a:p>
          <a:p>
            <a:pPr marL="342900" indent="-342900">
              <a:buAutoNum type="alphaLcParenR"/>
            </a:pPr>
            <a:r>
              <a:rPr lang="en-US" dirty="0" smtClean="0"/>
              <a:t>58%</a:t>
            </a:r>
          </a:p>
          <a:p>
            <a:pPr marL="342900" indent="-342900">
              <a:buAutoNum type="alphaLcParenR"/>
            </a:pPr>
            <a:r>
              <a:rPr lang="en-US" dirty="0" smtClean="0"/>
              <a:t>68%</a:t>
            </a:r>
          </a:p>
          <a:p>
            <a:pPr marL="342900" indent="-342900">
              <a:buAutoNum type="alphaLcParenR"/>
            </a:pPr>
            <a:r>
              <a:rPr lang="en-US" dirty="0" smtClean="0"/>
              <a:t>78%</a:t>
            </a:r>
          </a:p>
          <a:p>
            <a:pPr marL="342900" indent="-342900">
              <a:buAutoNum type="alphaLcParenR"/>
            </a:pPr>
            <a:r>
              <a:rPr lang="en-US" dirty="0" smtClean="0"/>
              <a:t>88%</a:t>
            </a:r>
          </a:p>
        </p:txBody>
      </p:sp>
    </p:spTree>
    <p:extLst>
      <p:ext uri="{BB962C8B-B14F-4D97-AF65-F5344CB8AC3E}">
        <p14:creationId xmlns:p14="http://schemas.microsoft.com/office/powerpoint/2010/main" val="8669662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smtClean="0"/>
              <a:t>8</a:t>
            </a:r>
          </a:p>
        </p:txBody>
      </p:sp>
      <p:sp>
        <p:nvSpPr>
          <p:cNvPr id="3" name="TextBox 2"/>
          <p:cNvSpPr txBox="1"/>
          <p:nvPr/>
        </p:nvSpPr>
        <p:spPr>
          <a:xfrm>
            <a:off x="573073" y="1425039"/>
            <a:ext cx="8023023" cy="2031325"/>
          </a:xfrm>
          <a:prstGeom prst="rect">
            <a:avLst/>
          </a:prstGeom>
          <a:noFill/>
        </p:spPr>
        <p:txBody>
          <a:bodyPr wrap="square" rtlCol="0">
            <a:spAutoFit/>
          </a:bodyPr>
          <a:lstStyle/>
          <a:p>
            <a:r>
              <a:rPr lang="en-US" dirty="0" smtClean="0"/>
              <a:t>Choose the best answer:</a:t>
            </a:r>
          </a:p>
          <a:p>
            <a:r>
              <a:rPr lang="en-US" dirty="0" smtClean="0"/>
              <a:t>Continuous </a:t>
            </a:r>
            <a:r>
              <a:rPr lang="en-US" dirty="0" err="1"/>
              <a:t>s</a:t>
            </a:r>
            <a:r>
              <a:rPr lang="en-US" dirty="0" err="1" smtClean="0"/>
              <a:t>ubhairline</a:t>
            </a:r>
            <a:r>
              <a:rPr lang="en-US" dirty="0" smtClean="0"/>
              <a:t> EEG (using the 4-channel module) is able to detect what percentage of seizures?</a:t>
            </a:r>
          </a:p>
          <a:p>
            <a:pPr marL="342900" indent="-342900">
              <a:buAutoNum type="alphaLcParenR"/>
            </a:pPr>
            <a:r>
              <a:rPr lang="en-US" dirty="0" smtClean="0"/>
              <a:t>58%</a:t>
            </a:r>
          </a:p>
          <a:p>
            <a:pPr marL="342900" indent="-342900">
              <a:buAutoNum type="alphaLcParenR"/>
            </a:pPr>
            <a:r>
              <a:rPr lang="en-US" b="1" dirty="0" smtClean="0"/>
              <a:t>68%</a:t>
            </a:r>
          </a:p>
          <a:p>
            <a:pPr marL="342900" indent="-342900">
              <a:buAutoNum type="alphaLcParenR"/>
            </a:pPr>
            <a:r>
              <a:rPr lang="en-US" dirty="0" smtClean="0"/>
              <a:t>78%</a:t>
            </a:r>
          </a:p>
          <a:p>
            <a:pPr marL="342900" indent="-342900">
              <a:buAutoNum type="alphaLcParenR"/>
            </a:pPr>
            <a:r>
              <a:rPr lang="en-US" dirty="0" smtClean="0"/>
              <a:t>88%</a:t>
            </a:r>
          </a:p>
        </p:txBody>
      </p:sp>
      <p:sp>
        <p:nvSpPr>
          <p:cNvPr id="5" name="TextBox 4"/>
          <p:cNvSpPr txBox="1"/>
          <p:nvPr/>
        </p:nvSpPr>
        <p:spPr>
          <a:xfrm>
            <a:off x="573073" y="3872388"/>
            <a:ext cx="8023023" cy="1477328"/>
          </a:xfrm>
          <a:prstGeom prst="rect">
            <a:avLst/>
          </a:prstGeom>
          <a:noFill/>
        </p:spPr>
        <p:txBody>
          <a:bodyPr wrap="square" rtlCol="0">
            <a:spAutoFit/>
          </a:bodyPr>
          <a:lstStyle/>
          <a:p>
            <a:r>
              <a:rPr lang="en-US" dirty="0" smtClean="0"/>
              <a:t>The sensitivity of the bedside </a:t>
            </a:r>
            <a:r>
              <a:rPr lang="en-US" dirty="0" err="1" smtClean="0"/>
              <a:t>subhairline</a:t>
            </a:r>
            <a:r>
              <a:rPr lang="en-US" dirty="0" smtClean="0"/>
              <a:t> EEG module for seizures is 68%.  The sensitivity of this system for epileptic spikes is only 39%.  However, the specificity of the system for epileptic spikes or PLEDs is 92%. </a:t>
            </a:r>
          </a:p>
          <a:p>
            <a:r>
              <a:rPr lang="en-US" dirty="0" smtClean="0"/>
              <a:t> </a:t>
            </a:r>
          </a:p>
          <a:p>
            <a:r>
              <a:rPr lang="en-US" dirty="0" smtClean="0"/>
              <a:t>Young et al. </a:t>
            </a:r>
            <a:r>
              <a:rPr lang="en-US" i="1" dirty="0" err="1" smtClean="0"/>
              <a:t>Neurocritical</a:t>
            </a:r>
            <a:r>
              <a:rPr lang="en-US" i="1" dirty="0" smtClean="0"/>
              <a:t> Care</a:t>
            </a:r>
            <a:r>
              <a:rPr lang="en-US" dirty="0" smtClean="0"/>
              <a:t> 2009; 11: 411-416. </a:t>
            </a:r>
            <a:endParaRPr lang="en-US" dirty="0"/>
          </a:p>
        </p:txBody>
      </p:sp>
    </p:spTree>
    <p:extLst>
      <p:ext uri="{BB962C8B-B14F-4D97-AF65-F5344CB8AC3E}">
        <p14:creationId xmlns:p14="http://schemas.microsoft.com/office/powerpoint/2010/main" val="3310679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a:t>9</a:t>
            </a:r>
            <a:endParaRPr lang="en-US" sz="4400" b="1" dirty="0" smtClean="0"/>
          </a:p>
        </p:txBody>
      </p:sp>
      <p:pic>
        <p:nvPicPr>
          <p:cNvPr id="3" name="Picture 2" descr="cardiacarrestsz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15777" y="-1723450"/>
            <a:ext cx="3925821" cy="8752851"/>
          </a:xfrm>
          <a:prstGeom prst="rect">
            <a:avLst/>
          </a:prstGeom>
        </p:spPr>
      </p:pic>
      <p:sp>
        <p:nvSpPr>
          <p:cNvPr id="4" name="TextBox 3"/>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demonstrates:</a:t>
            </a:r>
          </a:p>
          <a:p>
            <a:pPr marL="342900" indent="-342900">
              <a:buAutoNum type="alphaLcParenR"/>
            </a:pPr>
            <a:r>
              <a:rPr lang="en-US" dirty="0" smtClean="0"/>
              <a:t>Diffuse delta</a:t>
            </a:r>
          </a:p>
          <a:p>
            <a:pPr marL="342900" indent="-342900">
              <a:buAutoNum type="alphaLcParenR"/>
            </a:pPr>
            <a:r>
              <a:rPr lang="en-US" dirty="0" smtClean="0"/>
              <a:t>A </a:t>
            </a:r>
            <a:r>
              <a:rPr lang="en-US" dirty="0" err="1" smtClean="0"/>
              <a:t>generalised</a:t>
            </a:r>
            <a:r>
              <a:rPr lang="en-US" dirty="0" smtClean="0"/>
              <a:t> seizure</a:t>
            </a:r>
          </a:p>
          <a:p>
            <a:pPr marL="342900" indent="-342900">
              <a:buAutoNum type="alphaLcParenR"/>
            </a:pPr>
            <a:r>
              <a:rPr lang="en-US" dirty="0" smtClean="0"/>
              <a:t>A cluster of </a:t>
            </a:r>
            <a:r>
              <a:rPr lang="en-US" dirty="0" err="1" smtClean="0"/>
              <a:t>triphasic</a:t>
            </a:r>
            <a:r>
              <a:rPr lang="en-US" dirty="0" smtClean="0"/>
              <a:t> waves</a:t>
            </a:r>
          </a:p>
          <a:p>
            <a:pPr marL="342900" indent="-342900">
              <a:buAutoNum type="alphaLcParenR"/>
            </a:pPr>
            <a:r>
              <a:rPr lang="en-US" dirty="0" smtClean="0"/>
              <a:t>Chest physiotherapy artifact</a:t>
            </a:r>
          </a:p>
        </p:txBody>
      </p:sp>
    </p:spTree>
    <p:extLst>
      <p:ext uri="{BB962C8B-B14F-4D97-AF65-F5344CB8AC3E}">
        <p14:creationId xmlns:p14="http://schemas.microsoft.com/office/powerpoint/2010/main" val="10736304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ppressionbur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27305" y="-1524004"/>
            <a:ext cx="4118662" cy="8517852"/>
          </a:xfrm>
          <a:prstGeom prst="rect">
            <a:avLst/>
          </a:prstGeom>
        </p:spPr>
      </p:pic>
      <p:sp>
        <p:nvSpPr>
          <p:cNvPr id="7" name="TextBox 6"/>
          <p:cNvSpPr txBox="1"/>
          <p:nvPr/>
        </p:nvSpPr>
        <p:spPr>
          <a:xfrm>
            <a:off x="571500" y="4937125"/>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represents:</a:t>
            </a:r>
          </a:p>
          <a:p>
            <a:pPr marL="342900" indent="-342900">
              <a:buAutoNum type="alphaLcParenR"/>
            </a:pPr>
            <a:r>
              <a:rPr lang="en-US" dirty="0" smtClean="0"/>
              <a:t>Suppression-burst pattern</a:t>
            </a:r>
          </a:p>
          <a:p>
            <a:pPr marL="342900" indent="-342900">
              <a:buAutoNum type="alphaLcParenR"/>
            </a:pPr>
            <a:r>
              <a:rPr lang="en-US" dirty="0" smtClean="0"/>
              <a:t>Seizure</a:t>
            </a:r>
          </a:p>
          <a:p>
            <a:pPr marL="342900" indent="-342900">
              <a:buAutoNum type="alphaLcParenR"/>
            </a:pPr>
            <a:r>
              <a:rPr lang="en-US" dirty="0" smtClean="0"/>
              <a:t>Movement artifact</a:t>
            </a:r>
          </a:p>
          <a:p>
            <a:pPr marL="342900" indent="-342900">
              <a:buAutoNum type="alphaLcParenR"/>
            </a:pPr>
            <a:r>
              <a:rPr lang="en-US" dirty="0" smtClean="0"/>
              <a:t>Chest physiotherapy artifact</a:t>
            </a:r>
            <a:endParaRPr lang="en-US" dirty="0"/>
          </a:p>
        </p:txBody>
      </p:sp>
      <p:sp>
        <p:nvSpPr>
          <p:cNvPr id="9" name="TextBox 8"/>
          <p:cNvSpPr txBox="1"/>
          <p:nvPr/>
        </p:nvSpPr>
        <p:spPr>
          <a:xfrm>
            <a:off x="26085" y="-79375"/>
            <a:ext cx="767665" cy="769441"/>
          </a:xfrm>
          <a:prstGeom prst="rect">
            <a:avLst/>
          </a:prstGeom>
          <a:noFill/>
        </p:spPr>
        <p:txBody>
          <a:bodyPr wrap="square" rtlCol="0">
            <a:spAutoFit/>
          </a:bodyPr>
          <a:lstStyle/>
          <a:p>
            <a:r>
              <a:rPr lang="en-US" sz="4400" b="1" dirty="0" smtClean="0"/>
              <a:t>1</a:t>
            </a:r>
            <a:endParaRPr lang="en-US" sz="4400" b="1" dirty="0"/>
          </a:p>
        </p:txBody>
      </p:sp>
    </p:spTree>
    <p:extLst>
      <p:ext uri="{BB962C8B-B14F-4D97-AF65-F5344CB8AC3E}">
        <p14:creationId xmlns:p14="http://schemas.microsoft.com/office/powerpoint/2010/main" val="26063720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a:t>9</a:t>
            </a:r>
            <a:endParaRPr lang="en-US" sz="4400" b="1" dirty="0" smtClean="0"/>
          </a:p>
        </p:txBody>
      </p:sp>
      <p:pic>
        <p:nvPicPr>
          <p:cNvPr id="3" name="Picture 2" descr="cardiacarrestsz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15777" y="-1723450"/>
            <a:ext cx="3925821" cy="8752851"/>
          </a:xfrm>
          <a:prstGeom prst="rect">
            <a:avLst/>
          </a:prstGeom>
        </p:spPr>
      </p:pic>
      <p:sp>
        <p:nvSpPr>
          <p:cNvPr id="4" name="TextBox 3"/>
          <p:cNvSpPr txBox="1"/>
          <p:nvPr/>
        </p:nvSpPr>
        <p:spPr>
          <a:xfrm>
            <a:off x="571500" y="4542560"/>
            <a:ext cx="7985125" cy="2031325"/>
          </a:xfrm>
          <a:prstGeom prst="rect">
            <a:avLst/>
          </a:prstGeom>
          <a:noFill/>
        </p:spPr>
        <p:txBody>
          <a:bodyPr wrap="square" rtlCol="0">
            <a:spAutoFit/>
          </a:bodyPr>
          <a:lstStyle/>
          <a:p>
            <a:r>
              <a:rPr lang="en-US" dirty="0" smtClean="0"/>
              <a:t>The following </a:t>
            </a:r>
            <a:r>
              <a:rPr lang="en-US" dirty="0" err="1" smtClean="0"/>
              <a:t>subhairline</a:t>
            </a:r>
            <a:r>
              <a:rPr lang="en-US" dirty="0" smtClean="0"/>
              <a:t> EEG demonstrates:</a:t>
            </a:r>
          </a:p>
          <a:p>
            <a:pPr marL="342900" indent="-342900">
              <a:buAutoNum type="alphaLcParenR"/>
            </a:pPr>
            <a:r>
              <a:rPr lang="en-US" dirty="0" smtClean="0"/>
              <a:t>Diffuse delta</a:t>
            </a:r>
          </a:p>
          <a:p>
            <a:pPr marL="342900" indent="-342900">
              <a:buAutoNum type="alphaLcParenR"/>
            </a:pPr>
            <a:r>
              <a:rPr lang="en-US" b="1" dirty="0" smtClean="0"/>
              <a:t>A </a:t>
            </a:r>
            <a:r>
              <a:rPr lang="en-US" b="1" dirty="0" err="1" smtClean="0"/>
              <a:t>generalised</a:t>
            </a:r>
            <a:r>
              <a:rPr lang="en-US" b="1" dirty="0" smtClean="0"/>
              <a:t> seizure</a:t>
            </a:r>
          </a:p>
          <a:p>
            <a:pPr marL="342900" indent="-342900">
              <a:buAutoNum type="alphaLcParenR"/>
            </a:pPr>
            <a:r>
              <a:rPr lang="en-US" dirty="0" smtClean="0"/>
              <a:t>A cluster of </a:t>
            </a:r>
            <a:r>
              <a:rPr lang="en-US" dirty="0" err="1" smtClean="0"/>
              <a:t>triphasic</a:t>
            </a:r>
            <a:r>
              <a:rPr lang="en-US" dirty="0" smtClean="0"/>
              <a:t> waves</a:t>
            </a:r>
          </a:p>
          <a:p>
            <a:pPr marL="342900" indent="-342900">
              <a:buAutoNum type="alphaLcParenR"/>
            </a:pPr>
            <a:r>
              <a:rPr lang="en-US" dirty="0" smtClean="0"/>
              <a:t>Chest physiotherapy artifact</a:t>
            </a:r>
          </a:p>
          <a:p>
            <a:pPr marL="342900" indent="-342900">
              <a:buAutoNum type="alphaLcParenR"/>
            </a:pPr>
            <a:endParaRPr lang="en-US" dirty="0"/>
          </a:p>
          <a:p>
            <a:r>
              <a:rPr lang="en-US" dirty="0" smtClean="0"/>
              <a:t>NB: the 4</a:t>
            </a:r>
            <a:r>
              <a:rPr lang="en-US" baseline="30000" dirty="0" smtClean="0"/>
              <a:t>th</a:t>
            </a:r>
            <a:r>
              <a:rPr lang="en-US" dirty="0" smtClean="0"/>
              <a:t> channel is not recording.</a:t>
            </a:r>
          </a:p>
        </p:txBody>
      </p:sp>
    </p:spTree>
    <p:extLst>
      <p:ext uri="{BB962C8B-B14F-4D97-AF65-F5344CB8AC3E}">
        <p14:creationId xmlns:p14="http://schemas.microsoft.com/office/powerpoint/2010/main" val="11333005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767665" cy="769441"/>
          </a:xfrm>
          <a:prstGeom prst="rect">
            <a:avLst/>
          </a:prstGeom>
          <a:noFill/>
        </p:spPr>
        <p:txBody>
          <a:bodyPr wrap="square" rtlCol="0">
            <a:spAutoFit/>
          </a:bodyPr>
          <a:lstStyle/>
          <a:p>
            <a:r>
              <a:rPr lang="en-US" sz="4400" b="1" dirty="0"/>
              <a:t>9</a:t>
            </a:r>
            <a:endParaRPr lang="en-US" sz="4400" b="1" dirty="0" smtClean="0"/>
          </a:p>
        </p:txBody>
      </p:sp>
      <p:pic>
        <p:nvPicPr>
          <p:cNvPr id="3" name="Picture 2" descr="cardiacarrestsz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15777" y="-1723450"/>
            <a:ext cx="3925821" cy="8752851"/>
          </a:xfrm>
          <a:prstGeom prst="rect">
            <a:avLst/>
          </a:prstGeom>
        </p:spPr>
      </p:pic>
      <p:cxnSp>
        <p:nvCxnSpPr>
          <p:cNvPr id="6" name="Straight Arrow Connector 5"/>
          <p:cNvCxnSpPr/>
          <p:nvPr/>
        </p:nvCxnSpPr>
        <p:spPr>
          <a:xfrm flipV="1">
            <a:off x="1920569" y="3593569"/>
            <a:ext cx="0" cy="127014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88562" y="4863712"/>
            <a:ext cx="8007534" cy="1200329"/>
          </a:xfrm>
          <a:prstGeom prst="rect">
            <a:avLst/>
          </a:prstGeom>
          <a:noFill/>
        </p:spPr>
        <p:txBody>
          <a:bodyPr wrap="square" rtlCol="0">
            <a:spAutoFit/>
          </a:bodyPr>
          <a:lstStyle/>
          <a:p>
            <a:r>
              <a:rPr lang="en-US" dirty="0" smtClean="0"/>
              <a:t>The arrow shows the onset of the seizure.  Note the evolution of the discharge over time: both the amplitude and the frequency of the activity is changing with respect to time.  While the discharge is maximal in channel 3, it can be seen easily in channels 1 and 3 also.</a:t>
            </a:r>
            <a:endParaRPr lang="en-US" dirty="0"/>
          </a:p>
        </p:txBody>
      </p:sp>
    </p:spTree>
    <p:extLst>
      <p:ext uri="{BB962C8B-B14F-4D97-AF65-F5344CB8AC3E}">
        <p14:creationId xmlns:p14="http://schemas.microsoft.com/office/powerpoint/2010/main" val="3391113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10</a:t>
            </a:r>
          </a:p>
        </p:txBody>
      </p:sp>
      <p:sp>
        <p:nvSpPr>
          <p:cNvPr id="4" name="TextBox 3"/>
          <p:cNvSpPr txBox="1"/>
          <p:nvPr/>
        </p:nvSpPr>
        <p:spPr>
          <a:xfrm>
            <a:off x="571500" y="4635500"/>
            <a:ext cx="7985125" cy="1200329"/>
          </a:xfrm>
          <a:prstGeom prst="rect">
            <a:avLst/>
          </a:prstGeom>
          <a:noFill/>
        </p:spPr>
        <p:txBody>
          <a:bodyPr wrap="square" rtlCol="0">
            <a:spAutoFit/>
          </a:bodyPr>
          <a:lstStyle/>
          <a:p>
            <a:r>
              <a:rPr lang="en-US" dirty="0" smtClean="0"/>
              <a:t>The following </a:t>
            </a:r>
            <a:r>
              <a:rPr lang="en-US" dirty="0" err="1" smtClean="0"/>
              <a:t>subhairline</a:t>
            </a:r>
            <a:r>
              <a:rPr lang="en-US" dirty="0" smtClean="0"/>
              <a:t> EEG represents:</a:t>
            </a:r>
          </a:p>
          <a:p>
            <a:pPr marL="342900" indent="-342900">
              <a:buAutoNum type="alphaLcParenR"/>
            </a:pPr>
            <a:r>
              <a:rPr lang="en-US" dirty="0" smtClean="0"/>
              <a:t>Severe suppression with artifact</a:t>
            </a:r>
          </a:p>
          <a:p>
            <a:pPr marL="342900" indent="-342900">
              <a:buAutoNum type="alphaLcParenR"/>
            </a:pPr>
            <a:r>
              <a:rPr lang="en-US" dirty="0" smtClean="0"/>
              <a:t>The EEG leads are not properly plugged in</a:t>
            </a:r>
          </a:p>
          <a:p>
            <a:pPr marL="342900" indent="-342900">
              <a:buAutoNum type="alphaLcParenR"/>
            </a:pPr>
            <a:r>
              <a:rPr lang="en-US" dirty="0" smtClean="0"/>
              <a:t>Burst-suppression</a:t>
            </a:r>
          </a:p>
        </p:txBody>
      </p:sp>
      <p:pic>
        <p:nvPicPr>
          <p:cNvPr id="5" name="Picture 4" descr="suppress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01118" y="-1719441"/>
            <a:ext cx="3941705" cy="8760718"/>
          </a:xfrm>
          <a:prstGeom prst="rect">
            <a:avLst/>
          </a:prstGeom>
        </p:spPr>
      </p:pic>
    </p:spTree>
    <p:extLst>
      <p:ext uri="{BB962C8B-B14F-4D97-AF65-F5344CB8AC3E}">
        <p14:creationId xmlns:p14="http://schemas.microsoft.com/office/powerpoint/2010/main" val="19511095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10</a:t>
            </a:r>
          </a:p>
        </p:txBody>
      </p:sp>
      <p:sp>
        <p:nvSpPr>
          <p:cNvPr id="3" name="TextBox 2"/>
          <p:cNvSpPr txBox="1"/>
          <p:nvPr/>
        </p:nvSpPr>
        <p:spPr>
          <a:xfrm>
            <a:off x="571500" y="4635500"/>
            <a:ext cx="7985125" cy="1200329"/>
          </a:xfrm>
          <a:prstGeom prst="rect">
            <a:avLst/>
          </a:prstGeom>
          <a:noFill/>
        </p:spPr>
        <p:txBody>
          <a:bodyPr wrap="square" rtlCol="0">
            <a:spAutoFit/>
          </a:bodyPr>
          <a:lstStyle/>
          <a:p>
            <a:r>
              <a:rPr lang="en-US" dirty="0" smtClean="0"/>
              <a:t>The following </a:t>
            </a:r>
            <a:r>
              <a:rPr lang="en-US" dirty="0" err="1" smtClean="0"/>
              <a:t>subhairline</a:t>
            </a:r>
            <a:r>
              <a:rPr lang="en-US" dirty="0" smtClean="0"/>
              <a:t> EEG represents:</a:t>
            </a:r>
          </a:p>
          <a:p>
            <a:pPr marL="342900" indent="-342900">
              <a:buAutoNum type="alphaLcParenR"/>
            </a:pPr>
            <a:r>
              <a:rPr lang="en-US" b="1" dirty="0" smtClean="0"/>
              <a:t>Severe suppression with artifact</a:t>
            </a:r>
          </a:p>
          <a:p>
            <a:pPr marL="342900" indent="-342900">
              <a:buAutoNum type="alphaLcParenR"/>
            </a:pPr>
            <a:r>
              <a:rPr lang="en-US" dirty="0" smtClean="0"/>
              <a:t>The EEG leads are not properly plugged in</a:t>
            </a:r>
          </a:p>
          <a:p>
            <a:pPr marL="342900" indent="-342900">
              <a:buAutoNum type="alphaLcParenR"/>
            </a:pPr>
            <a:r>
              <a:rPr lang="en-US" dirty="0" smtClean="0"/>
              <a:t>Burst-suppression</a:t>
            </a:r>
          </a:p>
        </p:txBody>
      </p:sp>
      <p:pic>
        <p:nvPicPr>
          <p:cNvPr id="4" name="Picture 3" descr="suppress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01118" y="-1719441"/>
            <a:ext cx="3941705" cy="8760718"/>
          </a:xfrm>
          <a:prstGeom prst="rect">
            <a:avLst/>
          </a:prstGeom>
        </p:spPr>
      </p:pic>
    </p:spTree>
    <p:extLst>
      <p:ext uri="{BB962C8B-B14F-4D97-AF65-F5344CB8AC3E}">
        <p14:creationId xmlns:p14="http://schemas.microsoft.com/office/powerpoint/2010/main" val="30211735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10</a:t>
            </a:r>
          </a:p>
        </p:txBody>
      </p:sp>
      <p:pic>
        <p:nvPicPr>
          <p:cNvPr id="4" name="Picture 3" descr="suppress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01118" y="-1719441"/>
            <a:ext cx="3941705" cy="8760718"/>
          </a:xfrm>
          <a:prstGeom prst="rect">
            <a:avLst/>
          </a:prstGeom>
        </p:spPr>
      </p:pic>
      <p:sp>
        <p:nvSpPr>
          <p:cNvPr id="5" name="TextBox 4"/>
          <p:cNvSpPr txBox="1"/>
          <p:nvPr/>
        </p:nvSpPr>
        <p:spPr>
          <a:xfrm>
            <a:off x="495631" y="4631771"/>
            <a:ext cx="8115953" cy="1754327"/>
          </a:xfrm>
          <a:prstGeom prst="rect">
            <a:avLst/>
          </a:prstGeom>
          <a:noFill/>
        </p:spPr>
        <p:txBody>
          <a:bodyPr wrap="square" rtlCol="0">
            <a:spAutoFit/>
          </a:bodyPr>
          <a:lstStyle/>
          <a:p>
            <a:r>
              <a:rPr lang="en-US" dirty="0" smtClean="0"/>
              <a:t>There is no discernable cerebral activity in this </a:t>
            </a:r>
            <a:r>
              <a:rPr lang="en-US" dirty="0" err="1" smtClean="0"/>
              <a:t>subhairliner</a:t>
            </a:r>
            <a:r>
              <a:rPr lang="en-US" dirty="0" smtClean="0"/>
              <a:t> EEG.  This is not synonymous with brain death since the recording is not compliant with the requirements for recording </a:t>
            </a:r>
            <a:r>
              <a:rPr lang="en-US" dirty="0" err="1" smtClean="0"/>
              <a:t>electrocerebral</a:t>
            </a:r>
            <a:r>
              <a:rPr lang="en-US" dirty="0" smtClean="0"/>
              <a:t> inactivity.</a:t>
            </a:r>
          </a:p>
          <a:p>
            <a:endParaRPr lang="en-US" dirty="0"/>
          </a:p>
          <a:p>
            <a:r>
              <a:rPr lang="en-US" dirty="0" smtClean="0"/>
              <a:t>The EKG artifact is seen prominently since cerebral activity is so severely depressed.</a:t>
            </a:r>
            <a:endParaRPr lang="en-US" dirty="0"/>
          </a:p>
        </p:txBody>
      </p:sp>
    </p:spTree>
    <p:extLst>
      <p:ext uri="{BB962C8B-B14F-4D97-AF65-F5344CB8AC3E}">
        <p14:creationId xmlns:p14="http://schemas.microsoft.com/office/powerpoint/2010/main" val="34235253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11</a:t>
            </a:r>
          </a:p>
        </p:txBody>
      </p:sp>
      <p:sp>
        <p:nvSpPr>
          <p:cNvPr id="3" name="TextBox 2"/>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shows:</a:t>
            </a:r>
          </a:p>
          <a:p>
            <a:pPr marL="342900" indent="-342900">
              <a:buAutoNum type="alphaLcParenR"/>
            </a:pPr>
            <a:r>
              <a:rPr lang="en-US" dirty="0" err="1" smtClean="0"/>
              <a:t>Generalised</a:t>
            </a:r>
            <a:r>
              <a:rPr lang="en-US" dirty="0" smtClean="0"/>
              <a:t> epileptiform spikes</a:t>
            </a:r>
          </a:p>
          <a:p>
            <a:pPr marL="342900" indent="-342900">
              <a:buAutoNum type="alphaLcParenR"/>
            </a:pPr>
            <a:r>
              <a:rPr lang="en-US" dirty="0" smtClean="0"/>
              <a:t>Periodic </a:t>
            </a:r>
            <a:r>
              <a:rPr lang="en-US" dirty="0" err="1" smtClean="0"/>
              <a:t>lateralised</a:t>
            </a:r>
            <a:r>
              <a:rPr lang="en-US" dirty="0" smtClean="0"/>
              <a:t> epileptiform discharges</a:t>
            </a:r>
          </a:p>
          <a:p>
            <a:pPr marL="342900" indent="-342900">
              <a:buAutoNum type="alphaLcParenR"/>
            </a:pPr>
            <a:r>
              <a:rPr lang="en-US" dirty="0" smtClean="0"/>
              <a:t>Burst-suppression</a:t>
            </a:r>
          </a:p>
          <a:p>
            <a:pPr marL="342900" indent="-342900">
              <a:buAutoNum type="alphaLcParenR"/>
            </a:pPr>
            <a:r>
              <a:rPr lang="en-US" dirty="0" smtClean="0"/>
              <a:t>Delta with movement </a:t>
            </a:r>
            <a:r>
              <a:rPr lang="en-US" dirty="0" err="1" smtClean="0"/>
              <a:t>artifacg</a:t>
            </a:r>
            <a:endParaRPr lang="en-US" dirty="0" smtClean="0"/>
          </a:p>
        </p:txBody>
      </p:sp>
      <p:pic>
        <p:nvPicPr>
          <p:cNvPr id="5" name="Picture 4" descr="PLEDs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34152" y="-1777396"/>
            <a:ext cx="3945435" cy="8880361"/>
          </a:xfrm>
          <a:prstGeom prst="rect">
            <a:avLst/>
          </a:prstGeom>
        </p:spPr>
      </p:pic>
    </p:spTree>
    <p:extLst>
      <p:ext uri="{BB962C8B-B14F-4D97-AF65-F5344CB8AC3E}">
        <p14:creationId xmlns:p14="http://schemas.microsoft.com/office/powerpoint/2010/main" val="40858962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11</a:t>
            </a:r>
          </a:p>
        </p:txBody>
      </p:sp>
      <p:sp>
        <p:nvSpPr>
          <p:cNvPr id="3" name="TextBox 2"/>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shows:</a:t>
            </a:r>
          </a:p>
          <a:p>
            <a:pPr marL="342900" indent="-342900">
              <a:buAutoNum type="alphaLcParenR"/>
            </a:pPr>
            <a:r>
              <a:rPr lang="en-US" dirty="0" err="1" smtClean="0"/>
              <a:t>Generalised</a:t>
            </a:r>
            <a:r>
              <a:rPr lang="en-US" dirty="0" smtClean="0"/>
              <a:t> epileptiform spikes</a:t>
            </a:r>
          </a:p>
          <a:p>
            <a:pPr marL="342900" indent="-342900">
              <a:buAutoNum type="alphaLcParenR"/>
            </a:pPr>
            <a:r>
              <a:rPr lang="en-US" b="1" dirty="0" smtClean="0"/>
              <a:t>Periodic </a:t>
            </a:r>
            <a:r>
              <a:rPr lang="en-US" b="1" dirty="0" err="1" smtClean="0"/>
              <a:t>lateralised</a:t>
            </a:r>
            <a:r>
              <a:rPr lang="en-US" b="1" dirty="0" smtClean="0"/>
              <a:t> epileptiform discharges</a:t>
            </a:r>
          </a:p>
          <a:p>
            <a:pPr marL="342900" indent="-342900">
              <a:buAutoNum type="alphaLcParenR"/>
            </a:pPr>
            <a:r>
              <a:rPr lang="en-US" dirty="0" smtClean="0"/>
              <a:t>Burst-suppression</a:t>
            </a:r>
          </a:p>
          <a:p>
            <a:pPr marL="342900" indent="-342900">
              <a:buAutoNum type="alphaLcParenR"/>
            </a:pPr>
            <a:r>
              <a:rPr lang="en-US" dirty="0" smtClean="0"/>
              <a:t>Delta with movement artifact</a:t>
            </a:r>
          </a:p>
        </p:txBody>
      </p:sp>
      <p:pic>
        <p:nvPicPr>
          <p:cNvPr id="4" name="Picture 3" descr="PLEDs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34152" y="-1777396"/>
            <a:ext cx="3945435" cy="8880361"/>
          </a:xfrm>
          <a:prstGeom prst="rect">
            <a:avLst/>
          </a:prstGeom>
        </p:spPr>
      </p:pic>
    </p:spTree>
    <p:extLst>
      <p:ext uri="{BB962C8B-B14F-4D97-AF65-F5344CB8AC3E}">
        <p14:creationId xmlns:p14="http://schemas.microsoft.com/office/powerpoint/2010/main" val="111585457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11</a:t>
            </a:r>
          </a:p>
        </p:txBody>
      </p:sp>
      <p:pic>
        <p:nvPicPr>
          <p:cNvPr id="4" name="Picture 3" descr="PLEDs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34152" y="-1777396"/>
            <a:ext cx="3945435" cy="8880361"/>
          </a:xfrm>
          <a:prstGeom prst="rect">
            <a:avLst/>
          </a:prstGeom>
        </p:spPr>
      </p:pic>
      <p:sp>
        <p:nvSpPr>
          <p:cNvPr id="5" name="TextBox 4"/>
          <p:cNvSpPr txBox="1"/>
          <p:nvPr/>
        </p:nvSpPr>
        <p:spPr>
          <a:xfrm>
            <a:off x="-1099681" y="2307944"/>
            <a:ext cx="184666" cy="369332"/>
          </a:xfrm>
          <a:prstGeom prst="rect">
            <a:avLst/>
          </a:prstGeom>
          <a:noFill/>
        </p:spPr>
        <p:txBody>
          <a:bodyPr wrap="none" rtlCol="0">
            <a:spAutoFit/>
          </a:bodyPr>
          <a:lstStyle/>
          <a:p>
            <a:endParaRPr lang="en-US" dirty="0"/>
          </a:p>
        </p:txBody>
      </p:sp>
      <p:cxnSp>
        <p:nvCxnSpPr>
          <p:cNvPr id="7" name="Straight Arrow Connector 6"/>
          <p:cNvCxnSpPr/>
          <p:nvPr/>
        </p:nvCxnSpPr>
        <p:spPr>
          <a:xfrm flipH="1" flipV="1">
            <a:off x="1316518" y="3655534"/>
            <a:ext cx="604050" cy="1549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1316518" y="2042125"/>
            <a:ext cx="604050" cy="1549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3420406" y="3653034"/>
            <a:ext cx="604050" cy="1549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3420406" y="2039625"/>
            <a:ext cx="604050" cy="1549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5230022" y="3650534"/>
            <a:ext cx="604050" cy="1549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5230022" y="2037125"/>
            <a:ext cx="604050" cy="1549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7488790" y="3648034"/>
            <a:ext cx="604050" cy="1549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7488790" y="2034625"/>
            <a:ext cx="604050" cy="1549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4654" y="4863720"/>
            <a:ext cx="7759719" cy="1477328"/>
          </a:xfrm>
          <a:prstGeom prst="rect">
            <a:avLst/>
          </a:prstGeom>
          <a:noFill/>
        </p:spPr>
        <p:txBody>
          <a:bodyPr wrap="square" rtlCol="0">
            <a:spAutoFit/>
          </a:bodyPr>
          <a:lstStyle/>
          <a:p>
            <a:r>
              <a:rPr lang="en-US" dirty="0" smtClean="0"/>
              <a:t>The arrows show the periodic  </a:t>
            </a:r>
            <a:r>
              <a:rPr lang="en-US" dirty="0" err="1" smtClean="0"/>
              <a:t>lateralised</a:t>
            </a:r>
            <a:r>
              <a:rPr lang="en-US" dirty="0" smtClean="0"/>
              <a:t> (one hemisphere only) epileptiform discharges (PLEDs).  Note that the discharges are seen only in the left hemispheric channels.</a:t>
            </a:r>
          </a:p>
          <a:p>
            <a:endParaRPr lang="en-US" dirty="0"/>
          </a:p>
          <a:p>
            <a:r>
              <a:rPr lang="en-US" dirty="0" smtClean="0"/>
              <a:t>This recording is from a patient with herpes simplex encephalitis.</a:t>
            </a:r>
            <a:endParaRPr lang="en-US" dirty="0"/>
          </a:p>
        </p:txBody>
      </p:sp>
    </p:spTree>
    <p:extLst>
      <p:ext uri="{BB962C8B-B14F-4D97-AF65-F5344CB8AC3E}">
        <p14:creationId xmlns:p14="http://schemas.microsoft.com/office/powerpoint/2010/main" val="39407374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12</a:t>
            </a:r>
          </a:p>
        </p:txBody>
      </p:sp>
      <p:sp>
        <p:nvSpPr>
          <p:cNvPr id="3" name="TextBox 2"/>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shows:</a:t>
            </a:r>
          </a:p>
          <a:p>
            <a:pPr marL="342900" indent="-342900">
              <a:buAutoNum type="alphaLcParenR"/>
            </a:pPr>
            <a:r>
              <a:rPr lang="en-US" dirty="0" err="1" smtClean="0"/>
              <a:t>Generalised</a:t>
            </a:r>
            <a:r>
              <a:rPr lang="en-US" dirty="0" smtClean="0"/>
              <a:t> epileptiform spikes</a:t>
            </a:r>
          </a:p>
          <a:p>
            <a:pPr marL="342900" indent="-342900">
              <a:buAutoNum type="alphaLcParenR"/>
            </a:pPr>
            <a:r>
              <a:rPr lang="en-US" dirty="0" smtClean="0"/>
              <a:t>Mixed frequencies, all of cerebral origin</a:t>
            </a:r>
          </a:p>
          <a:p>
            <a:pPr marL="342900" indent="-342900">
              <a:buAutoNum type="alphaLcParenR"/>
            </a:pPr>
            <a:r>
              <a:rPr lang="en-US" dirty="0" smtClean="0"/>
              <a:t>A </a:t>
            </a:r>
            <a:r>
              <a:rPr lang="en-US" dirty="0" err="1" smtClean="0"/>
              <a:t>generalised</a:t>
            </a:r>
            <a:r>
              <a:rPr lang="en-US" dirty="0" smtClean="0"/>
              <a:t> seizure</a:t>
            </a:r>
          </a:p>
          <a:p>
            <a:pPr marL="342900" indent="-342900">
              <a:buAutoNum type="alphaLcParenR"/>
            </a:pPr>
            <a:r>
              <a:rPr lang="en-US" dirty="0" smtClean="0"/>
              <a:t>Delta with movement artifact</a:t>
            </a:r>
          </a:p>
        </p:txBody>
      </p:sp>
      <p:pic>
        <p:nvPicPr>
          <p:cNvPr id="5" name="Picture 4" descr="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94095" y="-1543401"/>
            <a:ext cx="3930406" cy="8397342"/>
          </a:xfrm>
          <a:prstGeom prst="rect">
            <a:avLst/>
          </a:prstGeom>
        </p:spPr>
      </p:pic>
    </p:spTree>
    <p:extLst>
      <p:ext uri="{BB962C8B-B14F-4D97-AF65-F5344CB8AC3E}">
        <p14:creationId xmlns:p14="http://schemas.microsoft.com/office/powerpoint/2010/main" val="7809796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12</a:t>
            </a:r>
          </a:p>
        </p:txBody>
      </p:sp>
      <p:sp>
        <p:nvSpPr>
          <p:cNvPr id="3" name="TextBox 2"/>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shows:</a:t>
            </a:r>
          </a:p>
          <a:p>
            <a:pPr marL="342900" indent="-342900">
              <a:buAutoNum type="alphaLcParenR"/>
            </a:pPr>
            <a:r>
              <a:rPr lang="en-US" dirty="0" err="1" smtClean="0"/>
              <a:t>Generalised</a:t>
            </a:r>
            <a:r>
              <a:rPr lang="en-US" dirty="0" smtClean="0"/>
              <a:t> epileptiform spikes</a:t>
            </a:r>
          </a:p>
          <a:p>
            <a:pPr marL="342900" indent="-342900">
              <a:buAutoNum type="alphaLcParenR"/>
            </a:pPr>
            <a:r>
              <a:rPr lang="en-US" b="1" dirty="0" smtClean="0"/>
              <a:t>Mixed frequencies, all of cerebral origin</a:t>
            </a:r>
          </a:p>
          <a:p>
            <a:pPr marL="342900" indent="-342900">
              <a:buAutoNum type="alphaLcParenR"/>
            </a:pPr>
            <a:r>
              <a:rPr lang="en-US" dirty="0" smtClean="0"/>
              <a:t>A </a:t>
            </a:r>
            <a:r>
              <a:rPr lang="en-US" dirty="0" err="1" smtClean="0"/>
              <a:t>generalised</a:t>
            </a:r>
            <a:r>
              <a:rPr lang="en-US" dirty="0" smtClean="0"/>
              <a:t> seizure</a:t>
            </a:r>
          </a:p>
          <a:p>
            <a:pPr marL="342900" indent="-342900">
              <a:buAutoNum type="alphaLcParenR"/>
            </a:pPr>
            <a:r>
              <a:rPr lang="en-US" dirty="0" smtClean="0"/>
              <a:t>Delta with movement artifact</a:t>
            </a:r>
          </a:p>
        </p:txBody>
      </p:sp>
      <p:pic>
        <p:nvPicPr>
          <p:cNvPr id="4" name="Picture 3" descr="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94095" y="-1543401"/>
            <a:ext cx="3930406" cy="8397342"/>
          </a:xfrm>
          <a:prstGeom prst="rect">
            <a:avLst/>
          </a:prstGeom>
        </p:spPr>
      </p:pic>
    </p:spTree>
    <p:extLst>
      <p:ext uri="{BB962C8B-B14F-4D97-AF65-F5344CB8AC3E}">
        <p14:creationId xmlns:p14="http://schemas.microsoft.com/office/powerpoint/2010/main" val="22576023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pressionbur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27305" y="-1524004"/>
            <a:ext cx="4118662" cy="8517852"/>
          </a:xfrm>
          <a:prstGeom prst="rect">
            <a:avLst/>
          </a:prstGeom>
        </p:spPr>
      </p:pic>
      <p:sp>
        <p:nvSpPr>
          <p:cNvPr id="3" name="TextBox 2"/>
          <p:cNvSpPr txBox="1"/>
          <p:nvPr/>
        </p:nvSpPr>
        <p:spPr>
          <a:xfrm>
            <a:off x="571500" y="4937125"/>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represents:</a:t>
            </a:r>
          </a:p>
          <a:p>
            <a:pPr marL="342900" indent="-342900">
              <a:buAutoNum type="alphaLcParenR"/>
            </a:pPr>
            <a:r>
              <a:rPr lang="en-US" b="1" dirty="0" smtClean="0"/>
              <a:t>Suppression-burst pattern</a:t>
            </a:r>
          </a:p>
          <a:p>
            <a:pPr marL="342900" indent="-342900">
              <a:buAutoNum type="alphaLcParenR"/>
            </a:pPr>
            <a:r>
              <a:rPr lang="en-US" dirty="0" smtClean="0"/>
              <a:t>Seizure</a:t>
            </a:r>
          </a:p>
          <a:p>
            <a:pPr marL="342900" indent="-342900">
              <a:buAutoNum type="alphaLcParenR"/>
            </a:pPr>
            <a:r>
              <a:rPr lang="en-US" dirty="0" smtClean="0"/>
              <a:t>Movement artifact</a:t>
            </a:r>
          </a:p>
          <a:p>
            <a:pPr marL="342900" indent="-342900">
              <a:buAutoNum type="alphaLcParenR"/>
            </a:pPr>
            <a:r>
              <a:rPr lang="en-US" dirty="0" smtClean="0"/>
              <a:t>Chest physiotherapy artifact</a:t>
            </a:r>
            <a:endParaRPr lang="en-US" dirty="0"/>
          </a:p>
        </p:txBody>
      </p:sp>
      <p:sp>
        <p:nvSpPr>
          <p:cNvPr id="4" name="TextBox 3"/>
          <p:cNvSpPr txBox="1"/>
          <p:nvPr/>
        </p:nvSpPr>
        <p:spPr>
          <a:xfrm>
            <a:off x="26085" y="-79375"/>
            <a:ext cx="767665" cy="769441"/>
          </a:xfrm>
          <a:prstGeom prst="rect">
            <a:avLst/>
          </a:prstGeom>
          <a:noFill/>
        </p:spPr>
        <p:txBody>
          <a:bodyPr wrap="square" rtlCol="0">
            <a:spAutoFit/>
          </a:bodyPr>
          <a:lstStyle/>
          <a:p>
            <a:r>
              <a:rPr lang="en-US" sz="4400" b="1" dirty="0" smtClean="0"/>
              <a:t>1</a:t>
            </a:r>
            <a:endParaRPr lang="en-US" sz="4400" b="1" dirty="0"/>
          </a:p>
        </p:txBody>
      </p:sp>
    </p:spTree>
    <p:extLst>
      <p:ext uri="{BB962C8B-B14F-4D97-AF65-F5344CB8AC3E}">
        <p14:creationId xmlns:p14="http://schemas.microsoft.com/office/powerpoint/2010/main" val="8994357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12</a:t>
            </a:r>
          </a:p>
        </p:txBody>
      </p:sp>
      <p:pic>
        <p:nvPicPr>
          <p:cNvPr id="4" name="Picture 3" descr="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94095" y="-1543401"/>
            <a:ext cx="3930406" cy="8397342"/>
          </a:xfrm>
          <a:prstGeom prst="rect">
            <a:avLst/>
          </a:prstGeom>
        </p:spPr>
      </p:pic>
      <p:sp>
        <p:nvSpPr>
          <p:cNvPr id="5" name="Left Brace 4"/>
          <p:cNvSpPr/>
          <p:nvPr/>
        </p:nvSpPr>
        <p:spPr>
          <a:xfrm rot="16200000">
            <a:off x="4602349" y="4168994"/>
            <a:ext cx="351674" cy="820911"/>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e 5"/>
          <p:cNvSpPr/>
          <p:nvPr/>
        </p:nvSpPr>
        <p:spPr>
          <a:xfrm rot="16200000">
            <a:off x="3236925" y="4181984"/>
            <a:ext cx="351674" cy="820911"/>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3064258" y="4708817"/>
            <a:ext cx="820912" cy="369332"/>
          </a:xfrm>
          <a:prstGeom prst="rect">
            <a:avLst/>
          </a:prstGeom>
          <a:noFill/>
        </p:spPr>
        <p:txBody>
          <a:bodyPr wrap="square" rtlCol="0">
            <a:spAutoFit/>
          </a:bodyPr>
          <a:lstStyle/>
          <a:p>
            <a:r>
              <a:rPr lang="en-US" dirty="0" smtClean="0"/>
              <a:t>beta</a:t>
            </a:r>
            <a:endParaRPr lang="en-US" dirty="0"/>
          </a:p>
        </p:txBody>
      </p:sp>
      <p:sp>
        <p:nvSpPr>
          <p:cNvPr id="8" name="TextBox 7"/>
          <p:cNvSpPr txBox="1"/>
          <p:nvPr/>
        </p:nvSpPr>
        <p:spPr>
          <a:xfrm>
            <a:off x="4398706" y="4721807"/>
            <a:ext cx="820912" cy="369332"/>
          </a:xfrm>
          <a:prstGeom prst="rect">
            <a:avLst/>
          </a:prstGeom>
          <a:noFill/>
        </p:spPr>
        <p:txBody>
          <a:bodyPr wrap="square" rtlCol="0">
            <a:spAutoFit/>
          </a:bodyPr>
          <a:lstStyle/>
          <a:p>
            <a:r>
              <a:rPr lang="en-US" dirty="0" smtClean="0"/>
              <a:t>delta</a:t>
            </a:r>
            <a:endParaRPr lang="en-US" dirty="0"/>
          </a:p>
        </p:txBody>
      </p:sp>
      <p:sp>
        <p:nvSpPr>
          <p:cNvPr id="9" name="Left Brace 8"/>
          <p:cNvSpPr/>
          <p:nvPr/>
        </p:nvSpPr>
        <p:spPr>
          <a:xfrm rot="16200000">
            <a:off x="8007327" y="2540101"/>
            <a:ext cx="351674" cy="820911"/>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7806179" y="3033454"/>
            <a:ext cx="1362984" cy="369332"/>
          </a:xfrm>
          <a:prstGeom prst="rect">
            <a:avLst/>
          </a:prstGeom>
          <a:noFill/>
        </p:spPr>
        <p:txBody>
          <a:bodyPr wrap="square" rtlCol="0">
            <a:spAutoFit/>
          </a:bodyPr>
          <a:lstStyle/>
          <a:p>
            <a:r>
              <a:rPr lang="en-US" dirty="0" smtClean="0"/>
              <a:t>theta</a:t>
            </a:r>
            <a:endParaRPr lang="en-US" dirty="0"/>
          </a:p>
        </p:txBody>
      </p:sp>
      <p:sp>
        <p:nvSpPr>
          <p:cNvPr id="11" name="Left Brace 10"/>
          <p:cNvSpPr/>
          <p:nvPr/>
        </p:nvSpPr>
        <p:spPr>
          <a:xfrm rot="16200000">
            <a:off x="1189964" y="4062659"/>
            <a:ext cx="351674" cy="820911"/>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955345" y="4569412"/>
            <a:ext cx="1027178" cy="369332"/>
          </a:xfrm>
          <a:prstGeom prst="rect">
            <a:avLst/>
          </a:prstGeom>
          <a:noFill/>
        </p:spPr>
        <p:txBody>
          <a:bodyPr wrap="square" rtlCol="0">
            <a:spAutoFit/>
          </a:bodyPr>
          <a:lstStyle/>
          <a:p>
            <a:r>
              <a:rPr lang="en-US" dirty="0" smtClean="0"/>
              <a:t>alpha</a:t>
            </a:r>
            <a:endParaRPr lang="en-US" dirty="0"/>
          </a:p>
        </p:txBody>
      </p:sp>
      <p:sp>
        <p:nvSpPr>
          <p:cNvPr id="13" name="TextBox 12"/>
          <p:cNvSpPr txBox="1"/>
          <p:nvPr/>
        </p:nvSpPr>
        <p:spPr>
          <a:xfrm>
            <a:off x="542096" y="5075649"/>
            <a:ext cx="8051524" cy="1477328"/>
          </a:xfrm>
          <a:prstGeom prst="rect">
            <a:avLst/>
          </a:prstGeom>
          <a:noFill/>
        </p:spPr>
        <p:txBody>
          <a:bodyPr wrap="square" rtlCol="0">
            <a:spAutoFit/>
          </a:bodyPr>
          <a:lstStyle/>
          <a:p>
            <a:r>
              <a:rPr lang="en-US" dirty="0" smtClean="0"/>
              <a:t>There are multiple different frequencies of waveforms seen here.  None can be called a spike-and-wave complex since the small ‘spike’ appearing after the delta is more likely to have occurred due to a combination of preceding waveforms rather than as an epileptic phenomenon.</a:t>
            </a:r>
            <a:endParaRPr lang="en-US" dirty="0"/>
          </a:p>
        </p:txBody>
      </p:sp>
    </p:spTree>
    <p:extLst>
      <p:ext uri="{BB962C8B-B14F-4D97-AF65-F5344CB8AC3E}">
        <p14:creationId xmlns:p14="http://schemas.microsoft.com/office/powerpoint/2010/main" val="7768373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13</a:t>
            </a:r>
          </a:p>
        </p:txBody>
      </p:sp>
      <p:sp>
        <p:nvSpPr>
          <p:cNvPr id="3" name="TextBox 2"/>
          <p:cNvSpPr txBox="1"/>
          <p:nvPr/>
        </p:nvSpPr>
        <p:spPr>
          <a:xfrm>
            <a:off x="571500" y="469746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shows:</a:t>
            </a:r>
          </a:p>
          <a:p>
            <a:pPr marL="342900" indent="-342900">
              <a:buAutoNum type="alphaLcParenR"/>
            </a:pPr>
            <a:r>
              <a:rPr lang="en-US" dirty="0" err="1" smtClean="0"/>
              <a:t>Generalised</a:t>
            </a:r>
            <a:r>
              <a:rPr lang="en-US" dirty="0" smtClean="0"/>
              <a:t> epileptiform spikes</a:t>
            </a:r>
          </a:p>
          <a:p>
            <a:pPr marL="342900" indent="-342900">
              <a:buAutoNum type="alphaLcParenR"/>
            </a:pPr>
            <a:r>
              <a:rPr lang="en-US" dirty="0" smtClean="0"/>
              <a:t>Movement artifact from myoclonus</a:t>
            </a:r>
          </a:p>
          <a:p>
            <a:pPr marL="342900" indent="-342900">
              <a:buAutoNum type="alphaLcParenR"/>
            </a:pPr>
            <a:r>
              <a:rPr lang="en-US" dirty="0" smtClean="0"/>
              <a:t>A </a:t>
            </a:r>
            <a:r>
              <a:rPr lang="en-US" dirty="0" err="1" smtClean="0"/>
              <a:t>generalised</a:t>
            </a:r>
            <a:r>
              <a:rPr lang="en-US" dirty="0" smtClean="0"/>
              <a:t> seizure</a:t>
            </a:r>
          </a:p>
          <a:p>
            <a:pPr marL="342900" indent="-342900">
              <a:buAutoNum type="alphaLcParenR"/>
            </a:pPr>
            <a:r>
              <a:rPr lang="en-US" dirty="0" smtClean="0"/>
              <a:t>Burst-suppression</a:t>
            </a:r>
          </a:p>
        </p:txBody>
      </p:sp>
      <p:pic>
        <p:nvPicPr>
          <p:cNvPr id="5" name="Picture 4" descr="larvalsz.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52111" y="-1697674"/>
            <a:ext cx="4089929" cy="8710514"/>
          </a:xfrm>
          <a:prstGeom prst="rect">
            <a:avLst/>
          </a:prstGeom>
        </p:spPr>
      </p:pic>
    </p:spTree>
    <p:extLst>
      <p:ext uri="{BB962C8B-B14F-4D97-AF65-F5344CB8AC3E}">
        <p14:creationId xmlns:p14="http://schemas.microsoft.com/office/powerpoint/2010/main" val="19788991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13</a:t>
            </a:r>
          </a:p>
        </p:txBody>
      </p:sp>
      <p:sp>
        <p:nvSpPr>
          <p:cNvPr id="3" name="TextBox 2"/>
          <p:cNvSpPr txBox="1"/>
          <p:nvPr/>
        </p:nvSpPr>
        <p:spPr>
          <a:xfrm>
            <a:off x="571500" y="469746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shows:</a:t>
            </a:r>
          </a:p>
          <a:p>
            <a:pPr marL="342900" indent="-342900">
              <a:buAutoNum type="alphaLcParenR"/>
            </a:pPr>
            <a:r>
              <a:rPr lang="en-US" dirty="0" err="1" smtClean="0"/>
              <a:t>Generalised</a:t>
            </a:r>
            <a:r>
              <a:rPr lang="en-US" dirty="0" smtClean="0"/>
              <a:t> epileptiform spikes</a:t>
            </a:r>
          </a:p>
          <a:p>
            <a:pPr marL="342900" indent="-342900">
              <a:buAutoNum type="alphaLcParenR"/>
            </a:pPr>
            <a:r>
              <a:rPr lang="en-US" dirty="0" smtClean="0"/>
              <a:t>Movement artifact from myoclonus</a:t>
            </a:r>
          </a:p>
          <a:p>
            <a:pPr marL="342900" indent="-342900">
              <a:buAutoNum type="alphaLcParenR"/>
            </a:pPr>
            <a:r>
              <a:rPr lang="en-US" b="1" dirty="0" smtClean="0"/>
              <a:t>A </a:t>
            </a:r>
            <a:r>
              <a:rPr lang="en-US" b="1" dirty="0" err="1" smtClean="0"/>
              <a:t>generalised</a:t>
            </a:r>
            <a:r>
              <a:rPr lang="en-US" b="1" dirty="0" smtClean="0"/>
              <a:t> seizure</a:t>
            </a:r>
          </a:p>
          <a:p>
            <a:pPr marL="342900" indent="-342900">
              <a:buAutoNum type="alphaLcParenR"/>
            </a:pPr>
            <a:r>
              <a:rPr lang="en-US" dirty="0" smtClean="0"/>
              <a:t>Burst-suppression</a:t>
            </a:r>
          </a:p>
        </p:txBody>
      </p:sp>
      <p:pic>
        <p:nvPicPr>
          <p:cNvPr id="4" name="Picture 3" descr="larvalsz.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52111" y="-1697674"/>
            <a:ext cx="4089929" cy="8710514"/>
          </a:xfrm>
          <a:prstGeom prst="rect">
            <a:avLst/>
          </a:prstGeom>
        </p:spPr>
      </p:pic>
    </p:spTree>
    <p:extLst>
      <p:ext uri="{BB962C8B-B14F-4D97-AF65-F5344CB8AC3E}">
        <p14:creationId xmlns:p14="http://schemas.microsoft.com/office/powerpoint/2010/main" val="3614240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13</a:t>
            </a:r>
          </a:p>
        </p:txBody>
      </p:sp>
      <p:pic>
        <p:nvPicPr>
          <p:cNvPr id="4" name="Picture 3" descr="larvalsz.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52111" y="-1697674"/>
            <a:ext cx="4089929" cy="8710514"/>
          </a:xfrm>
          <a:prstGeom prst="rect">
            <a:avLst/>
          </a:prstGeom>
        </p:spPr>
      </p:pic>
      <p:sp>
        <p:nvSpPr>
          <p:cNvPr id="5" name="TextBox 4"/>
          <p:cNvSpPr txBox="1"/>
          <p:nvPr/>
        </p:nvSpPr>
        <p:spPr>
          <a:xfrm>
            <a:off x="542096" y="4950614"/>
            <a:ext cx="7744230" cy="1477328"/>
          </a:xfrm>
          <a:prstGeom prst="rect">
            <a:avLst/>
          </a:prstGeom>
          <a:noFill/>
        </p:spPr>
        <p:txBody>
          <a:bodyPr wrap="square" rtlCol="0">
            <a:spAutoFit/>
          </a:bodyPr>
          <a:lstStyle/>
          <a:p>
            <a:r>
              <a:rPr lang="en-US" dirty="0" smtClean="0"/>
              <a:t>This is a very short seizure.  There is a definite onset, an evolution over time (change in both amplitude and frequency of the waveforms) and a definite offset.  The period of activity is longer than what is usually associated with burst-suppression and the bursts within a burst-suppression pattern do not show evolution.</a:t>
            </a:r>
            <a:endParaRPr lang="en-US" dirty="0"/>
          </a:p>
        </p:txBody>
      </p:sp>
    </p:spTree>
    <p:extLst>
      <p:ext uri="{BB962C8B-B14F-4D97-AF65-F5344CB8AC3E}">
        <p14:creationId xmlns:p14="http://schemas.microsoft.com/office/powerpoint/2010/main" val="144968854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14</a:t>
            </a:r>
          </a:p>
        </p:txBody>
      </p:sp>
      <p:sp>
        <p:nvSpPr>
          <p:cNvPr id="3" name="TextBox 2"/>
          <p:cNvSpPr txBox="1"/>
          <p:nvPr/>
        </p:nvSpPr>
        <p:spPr>
          <a:xfrm>
            <a:off x="571500" y="469746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shows:</a:t>
            </a:r>
          </a:p>
          <a:p>
            <a:pPr marL="342900" indent="-342900">
              <a:buAutoNum type="alphaLcParenR"/>
            </a:pPr>
            <a:r>
              <a:rPr lang="en-US" dirty="0" smtClean="0"/>
              <a:t>Diffuse low voltage delta</a:t>
            </a:r>
          </a:p>
          <a:p>
            <a:pPr marL="342900" indent="-342900">
              <a:buAutoNum type="alphaLcParenR"/>
            </a:pPr>
            <a:r>
              <a:rPr lang="en-US" dirty="0" smtClean="0"/>
              <a:t>Pulse artifact within an otherwise suppressed EEG</a:t>
            </a:r>
          </a:p>
          <a:p>
            <a:pPr marL="342900" indent="-342900">
              <a:buAutoNum type="alphaLcParenR"/>
            </a:pPr>
            <a:r>
              <a:rPr lang="en-US" dirty="0" err="1" smtClean="0"/>
              <a:t>Triphasic</a:t>
            </a:r>
            <a:r>
              <a:rPr lang="en-US" dirty="0" smtClean="0"/>
              <a:t> waves</a:t>
            </a:r>
          </a:p>
          <a:p>
            <a:pPr marL="342900" indent="-342900">
              <a:buAutoNum type="alphaLcParenR"/>
            </a:pPr>
            <a:r>
              <a:rPr lang="en-US" dirty="0" smtClean="0"/>
              <a:t>suppression</a:t>
            </a:r>
          </a:p>
        </p:txBody>
      </p:sp>
      <p:pic>
        <p:nvPicPr>
          <p:cNvPr id="4" name="Picture 3" descr="ballisticartifa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36332" y="-1787372"/>
            <a:ext cx="4173656" cy="8911674"/>
          </a:xfrm>
          <a:prstGeom prst="rect">
            <a:avLst/>
          </a:prstGeom>
        </p:spPr>
      </p:pic>
    </p:spTree>
    <p:extLst>
      <p:ext uri="{BB962C8B-B14F-4D97-AF65-F5344CB8AC3E}">
        <p14:creationId xmlns:p14="http://schemas.microsoft.com/office/powerpoint/2010/main" val="341453096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14</a:t>
            </a:r>
          </a:p>
        </p:txBody>
      </p:sp>
      <p:sp>
        <p:nvSpPr>
          <p:cNvPr id="3" name="TextBox 2"/>
          <p:cNvSpPr txBox="1"/>
          <p:nvPr/>
        </p:nvSpPr>
        <p:spPr>
          <a:xfrm>
            <a:off x="571500" y="469746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shows:</a:t>
            </a:r>
          </a:p>
          <a:p>
            <a:pPr marL="342900" indent="-342900">
              <a:buAutoNum type="alphaLcParenR"/>
            </a:pPr>
            <a:r>
              <a:rPr lang="en-US" dirty="0" smtClean="0"/>
              <a:t>Diffuse low voltage delta</a:t>
            </a:r>
          </a:p>
          <a:p>
            <a:pPr marL="342900" indent="-342900">
              <a:buAutoNum type="alphaLcParenR"/>
            </a:pPr>
            <a:r>
              <a:rPr lang="en-US" b="1" dirty="0" smtClean="0"/>
              <a:t>Pulse artifact within an otherwise suppressed EEG</a:t>
            </a:r>
          </a:p>
          <a:p>
            <a:pPr marL="342900" indent="-342900">
              <a:buAutoNum type="alphaLcParenR"/>
            </a:pPr>
            <a:r>
              <a:rPr lang="en-US" dirty="0" err="1" smtClean="0"/>
              <a:t>Triphasic</a:t>
            </a:r>
            <a:r>
              <a:rPr lang="en-US" dirty="0" smtClean="0"/>
              <a:t> waves</a:t>
            </a:r>
          </a:p>
          <a:p>
            <a:pPr marL="342900" indent="-342900">
              <a:buAutoNum type="alphaLcParenR"/>
            </a:pPr>
            <a:r>
              <a:rPr lang="en-US" dirty="0" smtClean="0"/>
              <a:t>suppression</a:t>
            </a:r>
          </a:p>
        </p:txBody>
      </p:sp>
      <p:pic>
        <p:nvPicPr>
          <p:cNvPr id="4" name="Picture 3" descr="ballisticartifa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36332" y="-1787372"/>
            <a:ext cx="4173656" cy="8911674"/>
          </a:xfrm>
          <a:prstGeom prst="rect">
            <a:avLst/>
          </a:prstGeom>
        </p:spPr>
      </p:pic>
    </p:spTree>
    <p:extLst>
      <p:ext uri="{BB962C8B-B14F-4D97-AF65-F5344CB8AC3E}">
        <p14:creationId xmlns:p14="http://schemas.microsoft.com/office/powerpoint/2010/main" val="48796501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14</a:t>
            </a:r>
          </a:p>
        </p:txBody>
      </p:sp>
      <p:sp>
        <p:nvSpPr>
          <p:cNvPr id="3" name="TextBox 2"/>
          <p:cNvSpPr txBox="1"/>
          <p:nvPr/>
        </p:nvSpPr>
        <p:spPr>
          <a:xfrm>
            <a:off x="571500" y="4743930"/>
            <a:ext cx="7985125" cy="646331"/>
          </a:xfrm>
          <a:prstGeom prst="rect">
            <a:avLst/>
          </a:prstGeom>
          <a:noFill/>
        </p:spPr>
        <p:txBody>
          <a:bodyPr wrap="square" rtlCol="0">
            <a:spAutoFit/>
          </a:bodyPr>
          <a:lstStyle/>
          <a:p>
            <a:r>
              <a:rPr lang="en-US" dirty="0" smtClean="0"/>
              <a:t>There is prominent </a:t>
            </a:r>
            <a:r>
              <a:rPr lang="en-US" dirty="0" err="1" smtClean="0"/>
              <a:t>cardioballistic</a:t>
            </a:r>
            <a:r>
              <a:rPr lang="en-US" dirty="0" smtClean="0"/>
              <a:t> (pulse) artifact seen in this EEG.  It is prominent because cerebral activity is so suppressed.</a:t>
            </a:r>
          </a:p>
        </p:txBody>
      </p:sp>
      <p:pic>
        <p:nvPicPr>
          <p:cNvPr id="4" name="Picture 3" descr="ballisticartifa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36332" y="-1787372"/>
            <a:ext cx="4173656" cy="8911674"/>
          </a:xfrm>
          <a:prstGeom prst="rect">
            <a:avLst/>
          </a:prstGeom>
        </p:spPr>
      </p:pic>
    </p:spTree>
    <p:extLst>
      <p:ext uri="{BB962C8B-B14F-4D97-AF65-F5344CB8AC3E}">
        <p14:creationId xmlns:p14="http://schemas.microsoft.com/office/powerpoint/2010/main" val="210196207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15</a:t>
            </a:r>
          </a:p>
        </p:txBody>
      </p:sp>
      <p:pic>
        <p:nvPicPr>
          <p:cNvPr id="3" name="Picture 2" descr="GPED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24170" y="-1759266"/>
            <a:ext cx="3941311" cy="8839974"/>
          </a:xfrm>
          <a:prstGeom prst="rect">
            <a:avLst/>
          </a:prstGeom>
        </p:spPr>
      </p:pic>
      <p:sp>
        <p:nvSpPr>
          <p:cNvPr id="4" name="TextBox 3"/>
          <p:cNvSpPr txBox="1"/>
          <p:nvPr/>
        </p:nvSpPr>
        <p:spPr>
          <a:xfrm>
            <a:off x="464654" y="4755293"/>
            <a:ext cx="8115953" cy="1477328"/>
          </a:xfrm>
          <a:prstGeom prst="rect">
            <a:avLst/>
          </a:prstGeom>
          <a:noFill/>
        </p:spPr>
        <p:txBody>
          <a:bodyPr wrap="square" rtlCol="0">
            <a:spAutoFit/>
          </a:bodyPr>
          <a:lstStyle/>
          <a:p>
            <a:r>
              <a:rPr lang="en-US" dirty="0" smtClean="0"/>
              <a:t>This </a:t>
            </a:r>
            <a:r>
              <a:rPr lang="en-US" dirty="0" err="1" smtClean="0"/>
              <a:t>subhairline</a:t>
            </a:r>
            <a:r>
              <a:rPr lang="en-US" dirty="0" smtClean="0"/>
              <a:t> EEG demonstrates:</a:t>
            </a:r>
          </a:p>
          <a:p>
            <a:pPr marL="342900" indent="-342900">
              <a:buFont typeface="+mj-lt"/>
              <a:buAutoNum type="alphaLcParenR"/>
            </a:pPr>
            <a:r>
              <a:rPr lang="en-US" dirty="0" err="1" smtClean="0"/>
              <a:t>Generalised</a:t>
            </a:r>
            <a:r>
              <a:rPr lang="en-US" dirty="0" smtClean="0"/>
              <a:t> periodic epileptiform discharges</a:t>
            </a:r>
          </a:p>
          <a:p>
            <a:pPr marL="342900" indent="-342900">
              <a:buFont typeface="+mj-lt"/>
              <a:buAutoNum type="alphaLcParenR"/>
            </a:pPr>
            <a:r>
              <a:rPr lang="en-US" dirty="0" smtClean="0"/>
              <a:t>Diffuse </a:t>
            </a:r>
            <a:r>
              <a:rPr lang="en-US" dirty="0" err="1" smtClean="0"/>
              <a:t>detla</a:t>
            </a:r>
            <a:endParaRPr lang="en-US" dirty="0" smtClean="0"/>
          </a:p>
          <a:p>
            <a:pPr marL="342900" indent="-342900">
              <a:buFont typeface="+mj-lt"/>
              <a:buAutoNum type="alphaLcParenR"/>
            </a:pPr>
            <a:r>
              <a:rPr lang="en-US" dirty="0" err="1" smtClean="0"/>
              <a:t>Triphasic</a:t>
            </a:r>
            <a:r>
              <a:rPr lang="en-US" dirty="0" smtClean="0"/>
              <a:t> waves</a:t>
            </a:r>
          </a:p>
          <a:p>
            <a:pPr marL="342900" indent="-342900">
              <a:buFont typeface="+mj-lt"/>
              <a:buAutoNum type="alphaLcParenR"/>
            </a:pPr>
            <a:r>
              <a:rPr lang="en-US" dirty="0" smtClean="0"/>
              <a:t>A </a:t>
            </a:r>
            <a:r>
              <a:rPr lang="en-US" dirty="0" err="1" smtClean="0"/>
              <a:t>generalised</a:t>
            </a:r>
            <a:r>
              <a:rPr lang="en-US" dirty="0" smtClean="0"/>
              <a:t> seizure</a:t>
            </a:r>
            <a:endParaRPr lang="en-US" dirty="0"/>
          </a:p>
        </p:txBody>
      </p:sp>
    </p:spTree>
    <p:extLst>
      <p:ext uri="{BB962C8B-B14F-4D97-AF65-F5344CB8AC3E}">
        <p14:creationId xmlns:p14="http://schemas.microsoft.com/office/powerpoint/2010/main" val="3707367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15</a:t>
            </a:r>
          </a:p>
        </p:txBody>
      </p:sp>
      <p:pic>
        <p:nvPicPr>
          <p:cNvPr id="3" name="Picture 2" descr="GPED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24170" y="-1759266"/>
            <a:ext cx="3941311" cy="8839974"/>
          </a:xfrm>
          <a:prstGeom prst="rect">
            <a:avLst/>
          </a:prstGeom>
        </p:spPr>
      </p:pic>
      <p:sp>
        <p:nvSpPr>
          <p:cNvPr id="4" name="TextBox 3"/>
          <p:cNvSpPr txBox="1"/>
          <p:nvPr/>
        </p:nvSpPr>
        <p:spPr>
          <a:xfrm>
            <a:off x="464654" y="4755293"/>
            <a:ext cx="8115953" cy="1477328"/>
          </a:xfrm>
          <a:prstGeom prst="rect">
            <a:avLst/>
          </a:prstGeom>
          <a:noFill/>
        </p:spPr>
        <p:txBody>
          <a:bodyPr wrap="square" rtlCol="0">
            <a:spAutoFit/>
          </a:bodyPr>
          <a:lstStyle/>
          <a:p>
            <a:r>
              <a:rPr lang="en-US" dirty="0" smtClean="0"/>
              <a:t>This </a:t>
            </a:r>
            <a:r>
              <a:rPr lang="en-US" dirty="0" err="1" smtClean="0"/>
              <a:t>subhairline</a:t>
            </a:r>
            <a:r>
              <a:rPr lang="en-US" dirty="0" smtClean="0"/>
              <a:t> EEG demonstrates:</a:t>
            </a:r>
          </a:p>
          <a:p>
            <a:pPr marL="342900" indent="-342900">
              <a:buFont typeface="+mj-lt"/>
              <a:buAutoNum type="alphaLcParenR"/>
            </a:pPr>
            <a:r>
              <a:rPr lang="en-US" b="1" dirty="0" err="1" smtClean="0"/>
              <a:t>Generalised</a:t>
            </a:r>
            <a:r>
              <a:rPr lang="en-US" b="1" dirty="0" smtClean="0"/>
              <a:t> periodic epileptiform discharges</a:t>
            </a:r>
          </a:p>
          <a:p>
            <a:pPr marL="342900" indent="-342900">
              <a:buFont typeface="+mj-lt"/>
              <a:buAutoNum type="alphaLcParenR"/>
            </a:pPr>
            <a:r>
              <a:rPr lang="en-US" dirty="0" smtClean="0"/>
              <a:t>Diffuse </a:t>
            </a:r>
            <a:r>
              <a:rPr lang="en-US" dirty="0" err="1" smtClean="0"/>
              <a:t>detla</a:t>
            </a:r>
            <a:endParaRPr lang="en-US" dirty="0" smtClean="0"/>
          </a:p>
          <a:p>
            <a:pPr marL="342900" indent="-342900">
              <a:buFont typeface="+mj-lt"/>
              <a:buAutoNum type="alphaLcParenR"/>
            </a:pPr>
            <a:r>
              <a:rPr lang="en-US" b="1" dirty="0" err="1" smtClean="0"/>
              <a:t>Triphasic</a:t>
            </a:r>
            <a:r>
              <a:rPr lang="en-US" b="1" dirty="0" smtClean="0"/>
              <a:t> waves</a:t>
            </a:r>
          </a:p>
          <a:p>
            <a:pPr marL="342900" indent="-342900">
              <a:buFont typeface="+mj-lt"/>
              <a:buAutoNum type="alphaLcParenR"/>
            </a:pPr>
            <a:r>
              <a:rPr lang="en-US" dirty="0" smtClean="0"/>
              <a:t>A </a:t>
            </a:r>
            <a:r>
              <a:rPr lang="en-US" dirty="0" err="1" smtClean="0"/>
              <a:t>generalised</a:t>
            </a:r>
            <a:r>
              <a:rPr lang="en-US" dirty="0" smtClean="0"/>
              <a:t> seizure</a:t>
            </a:r>
            <a:endParaRPr lang="en-US" dirty="0"/>
          </a:p>
        </p:txBody>
      </p:sp>
    </p:spTree>
    <p:extLst>
      <p:ext uri="{BB962C8B-B14F-4D97-AF65-F5344CB8AC3E}">
        <p14:creationId xmlns:p14="http://schemas.microsoft.com/office/powerpoint/2010/main" val="56980664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15</a:t>
            </a:r>
          </a:p>
        </p:txBody>
      </p:sp>
      <p:pic>
        <p:nvPicPr>
          <p:cNvPr id="3" name="Picture 2" descr="GPED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24170" y="-1759266"/>
            <a:ext cx="3941311" cy="8839974"/>
          </a:xfrm>
          <a:prstGeom prst="rect">
            <a:avLst/>
          </a:prstGeom>
        </p:spPr>
      </p:pic>
      <p:cxnSp>
        <p:nvCxnSpPr>
          <p:cNvPr id="6" name="Straight Arrow Connector 5"/>
          <p:cNvCxnSpPr/>
          <p:nvPr/>
        </p:nvCxnSpPr>
        <p:spPr>
          <a:xfrm flipV="1">
            <a:off x="5715242" y="4399033"/>
            <a:ext cx="0" cy="619582"/>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3838653" y="4399033"/>
            <a:ext cx="0" cy="619582"/>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411216" y="4399033"/>
            <a:ext cx="0" cy="619582"/>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26608" y="5204490"/>
            <a:ext cx="8084976" cy="1200329"/>
          </a:xfrm>
          <a:prstGeom prst="rect">
            <a:avLst/>
          </a:prstGeom>
          <a:noFill/>
        </p:spPr>
        <p:txBody>
          <a:bodyPr wrap="square" rtlCol="0">
            <a:spAutoFit/>
          </a:bodyPr>
          <a:lstStyle/>
          <a:p>
            <a:r>
              <a:rPr lang="en-US" dirty="0" smtClean="0"/>
              <a:t>It is very difficult to determine whether or not these </a:t>
            </a:r>
            <a:r>
              <a:rPr lang="en-US" dirty="0" err="1" smtClean="0"/>
              <a:t>generalised</a:t>
            </a:r>
            <a:r>
              <a:rPr lang="en-US" dirty="0" smtClean="0"/>
              <a:t> discharges are </a:t>
            </a:r>
            <a:r>
              <a:rPr lang="en-US" dirty="0" err="1" smtClean="0"/>
              <a:t>triphasic</a:t>
            </a:r>
            <a:r>
              <a:rPr lang="en-US" dirty="0" smtClean="0"/>
              <a:t> waves or </a:t>
            </a:r>
            <a:r>
              <a:rPr lang="en-US" dirty="0" err="1" smtClean="0"/>
              <a:t>generalised</a:t>
            </a:r>
            <a:r>
              <a:rPr lang="en-US" dirty="0" smtClean="0"/>
              <a:t> periodic epileptiform discharges.  The patient’s history and clinical data in as well as a formal EEG will assist in differentiating these waveforms.</a:t>
            </a:r>
            <a:endParaRPr lang="en-US" dirty="0"/>
          </a:p>
        </p:txBody>
      </p:sp>
    </p:spTree>
    <p:extLst>
      <p:ext uri="{BB962C8B-B14F-4D97-AF65-F5344CB8AC3E}">
        <p14:creationId xmlns:p14="http://schemas.microsoft.com/office/powerpoint/2010/main" val="26020252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pressionbur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27305" y="-1524004"/>
            <a:ext cx="4118662" cy="8517852"/>
          </a:xfrm>
          <a:prstGeom prst="rect">
            <a:avLst/>
          </a:prstGeom>
        </p:spPr>
      </p:pic>
      <p:sp>
        <p:nvSpPr>
          <p:cNvPr id="4" name="Right Brace 3"/>
          <p:cNvSpPr/>
          <p:nvPr/>
        </p:nvSpPr>
        <p:spPr>
          <a:xfrm rot="5400000">
            <a:off x="2802414" y="2817337"/>
            <a:ext cx="824545" cy="4238625"/>
          </a:xfrm>
          <a:prstGeom prst="righ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111375" y="5272801"/>
            <a:ext cx="3905249" cy="369332"/>
          </a:xfrm>
          <a:prstGeom prst="rect">
            <a:avLst/>
          </a:prstGeom>
          <a:noFill/>
        </p:spPr>
        <p:txBody>
          <a:bodyPr wrap="square" rtlCol="0">
            <a:spAutoFit/>
          </a:bodyPr>
          <a:lstStyle/>
          <a:p>
            <a:r>
              <a:rPr lang="en-US" dirty="0" smtClean="0"/>
              <a:t>Period of suppression</a:t>
            </a:r>
            <a:endParaRPr lang="en-US" dirty="0"/>
          </a:p>
        </p:txBody>
      </p:sp>
      <p:sp>
        <p:nvSpPr>
          <p:cNvPr id="6" name="Right Brace 5"/>
          <p:cNvSpPr/>
          <p:nvPr/>
        </p:nvSpPr>
        <p:spPr>
          <a:xfrm rot="5400000">
            <a:off x="6728301" y="3266600"/>
            <a:ext cx="824545" cy="3359149"/>
          </a:xfrm>
          <a:prstGeom prst="righ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6429374" y="5279072"/>
            <a:ext cx="2828938" cy="646331"/>
          </a:xfrm>
          <a:prstGeom prst="rect">
            <a:avLst/>
          </a:prstGeom>
          <a:noFill/>
        </p:spPr>
        <p:txBody>
          <a:bodyPr wrap="square" rtlCol="0">
            <a:spAutoFit/>
          </a:bodyPr>
          <a:lstStyle/>
          <a:p>
            <a:r>
              <a:rPr lang="en-US" dirty="0" smtClean="0"/>
              <a:t>Burst of cerebral activity</a:t>
            </a:r>
            <a:endParaRPr lang="en-US" dirty="0"/>
          </a:p>
        </p:txBody>
      </p:sp>
      <p:sp>
        <p:nvSpPr>
          <p:cNvPr id="8" name="TextBox 7"/>
          <p:cNvSpPr txBox="1"/>
          <p:nvPr/>
        </p:nvSpPr>
        <p:spPr>
          <a:xfrm>
            <a:off x="26085" y="-79375"/>
            <a:ext cx="767665" cy="769441"/>
          </a:xfrm>
          <a:prstGeom prst="rect">
            <a:avLst/>
          </a:prstGeom>
          <a:noFill/>
        </p:spPr>
        <p:txBody>
          <a:bodyPr wrap="square" rtlCol="0">
            <a:spAutoFit/>
          </a:bodyPr>
          <a:lstStyle/>
          <a:p>
            <a:r>
              <a:rPr lang="en-US" sz="4400" b="1" dirty="0" smtClean="0"/>
              <a:t>1</a:t>
            </a:r>
            <a:endParaRPr lang="en-US" sz="4400" b="1" dirty="0"/>
          </a:p>
        </p:txBody>
      </p:sp>
    </p:spTree>
    <p:extLst>
      <p:ext uri="{BB962C8B-B14F-4D97-AF65-F5344CB8AC3E}">
        <p14:creationId xmlns:p14="http://schemas.microsoft.com/office/powerpoint/2010/main" val="231843685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16</a:t>
            </a:r>
          </a:p>
        </p:txBody>
      </p:sp>
      <p:sp>
        <p:nvSpPr>
          <p:cNvPr id="3" name="TextBox 2"/>
          <p:cNvSpPr txBox="1"/>
          <p:nvPr/>
        </p:nvSpPr>
        <p:spPr>
          <a:xfrm>
            <a:off x="571500" y="469746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shows:</a:t>
            </a:r>
          </a:p>
          <a:p>
            <a:pPr marL="342900" indent="-342900">
              <a:buAutoNum type="alphaLcParenR"/>
            </a:pPr>
            <a:r>
              <a:rPr lang="en-US" dirty="0" smtClean="0"/>
              <a:t>Normal sleep spindles</a:t>
            </a:r>
          </a:p>
          <a:p>
            <a:pPr marL="342900" indent="-342900">
              <a:buAutoNum type="alphaLcParenR"/>
            </a:pPr>
            <a:r>
              <a:rPr lang="en-US" dirty="0" smtClean="0"/>
              <a:t>A </a:t>
            </a:r>
            <a:r>
              <a:rPr lang="en-US" dirty="0" err="1" smtClean="0"/>
              <a:t>generalised</a:t>
            </a:r>
            <a:r>
              <a:rPr lang="en-US" dirty="0" smtClean="0"/>
              <a:t> seizure</a:t>
            </a:r>
          </a:p>
          <a:p>
            <a:pPr marL="342900" indent="-342900">
              <a:buAutoNum type="alphaLcParenR"/>
            </a:pPr>
            <a:r>
              <a:rPr lang="en-US" dirty="0" smtClean="0"/>
              <a:t>Intermittent delta waves </a:t>
            </a:r>
          </a:p>
          <a:p>
            <a:pPr marL="342900" indent="-342900">
              <a:buAutoNum type="alphaLcParenR"/>
            </a:pPr>
            <a:r>
              <a:rPr lang="en-US" dirty="0" smtClean="0"/>
              <a:t>Theta coma pattern</a:t>
            </a:r>
          </a:p>
        </p:txBody>
      </p:sp>
      <p:pic>
        <p:nvPicPr>
          <p:cNvPr id="4" name="Picture 3" descr="normalslee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94808" y="-1759596"/>
            <a:ext cx="4007394" cy="8906717"/>
          </a:xfrm>
          <a:prstGeom prst="rect">
            <a:avLst/>
          </a:prstGeom>
        </p:spPr>
      </p:pic>
    </p:spTree>
    <p:extLst>
      <p:ext uri="{BB962C8B-B14F-4D97-AF65-F5344CB8AC3E}">
        <p14:creationId xmlns:p14="http://schemas.microsoft.com/office/powerpoint/2010/main" val="16789716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16</a:t>
            </a:r>
          </a:p>
        </p:txBody>
      </p:sp>
      <p:sp>
        <p:nvSpPr>
          <p:cNvPr id="3" name="TextBox 2"/>
          <p:cNvSpPr txBox="1"/>
          <p:nvPr/>
        </p:nvSpPr>
        <p:spPr>
          <a:xfrm>
            <a:off x="571500" y="469746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shows:</a:t>
            </a:r>
          </a:p>
          <a:p>
            <a:pPr marL="342900" indent="-342900">
              <a:buAutoNum type="alphaLcParenR"/>
            </a:pPr>
            <a:r>
              <a:rPr lang="en-US" b="1" dirty="0" smtClean="0"/>
              <a:t>Normal sleep spindles</a:t>
            </a:r>
          </a:p>
          <a:p>
            <a:pPr marL="342900" indent="-342900">
              <a:buAutoNum type="alphaLcParenR"/>
            </a:pPr>
            <a:r>
              <a:rPr lang="en-US" dirty="0" smtClean="0"/>
              <a:t>A </a:t>
            </a:r>
            <a:r>
              <a:rPr lang="en-US" dirty="0" err="1" smtClean="0"/>
              <a:t>generalised</a:t>
            </a:r>
            <a:r>
              <a:rPr lang="en-US" dirty="0" smtClean="0"/>
              <a:t> seizure</a:t>
            </a:r>
          </a:p>
          <a:p>
            <a:pPr marL="342900" indent="-342900">
              <a:buAutoNum type="alphaLcParenR"/>
            </a:pPr>
            <a:r>
              <a:rPr lang="en-US" dirty="0" smtClean="0"/>
              <a:t>Intermittent delta waves </a:t>
            </a:r>
          </a:p>
          <a:p>
            <a:pPr marL="342900" indent="-342900">
              <a:buAutoNum type="alphaLcParenR"/>
            </a:pPr>
            <a:r>
              <a:rPr lang="en-US" dirty="0" smtClean="0"/>
              <a:t>Theta coma pattern</a:t>
            </a:r>
          </a:p>
        </p:txBody>
      </p:sp>
      <p:pic>
        <p:nvPicPr>
          <p:cNvPr id="4" name="Picture 3" descr="normalslee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94808" y="-1759596"/>
            <a:ext cx="4007394" cy="8906717"/>
          </a:xfrm>
          <a:prstGeom prst="rect">
            <a:avLst/>
          </a:prstGeom>
        </p:spPr>
      </p:pic>
    </p:spTree>
    <p:extLst>
      <p:ext uri="{BB962C8B-B14F-4D97-AF65-F5344CB8AC3E}">
        <p14:creationId xmlns:p14="http://schemas.microsoft.com/office/powerpoint/2010/main" val="99018859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 y="-79375"/>
            <a:ext cx="1460807" cy="769441"/>
          </a:xfrm>
          <a:prstGeom prst="rect">
            <a:avLst/>
          </a:prstGeom>
          <a:noFill/>
        </p:spPr>
        <p:txBody>
          <a:bodyPr wrap="square" rtlCol="0">
            <a:spAutoFit/>
          </a:bodyPr>
          <a:lstStyle/>
          <a:p>
            <a:r>
              <a:rPr lang="en-US" sz="4400" b="1" dirty="0" smtClean="0"/>
              <a:t>16</a:t>
            </a:r>
          </a:p>
        </p:txBody>
      </p:sp>
      <p:sp>
        <p:nvSpPr>
          <p:cNvPr id="3" name="TextBox 2"/>
          <p:cNvSpPr txBox="1"/>
          <p:nvPr/>
        </p:nvSpPr>
        <p:spPr>
          <a:xfrm>
            <a:off x="571500" y="5425490"/>
            <a:ext cx="7985125" cy="923330"/>
          </a:xfrm>
          <a:prstGeom prst="rect">
            <a:avLst/>
          </a:prstGeom>
          <a:noFill/>
        </p:spPr>
        <p:txBody>
          <a:bodyPr wrap="square" rtlCol="0">
            <a:spAutoFit/>
          </a:bodyPr>
          <a:lstStyle/>
          <a:p>
            <a:r>
              <a:rPr lang="en-US" dirty="0" smtClean="0"/>
              <a:t>Rarely, patients in the ICU demonstrate normal sleep patterns.  This EEG shows normal sleep spindles with occasional delta waves.  This is typical of stage 2 (N2) sleep.</a:t>
            </a:r>
          </a:p>
        </p:txBody>
      </p:sp>
      <p:pic>
        <p:nvPicPr>
          <p:cNvPr id="4" name="Picture 3" descr="normalslee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94808" y="-1759596"/>
            <a:ext cx="4007394" cy="8906717"/>
          </a:xfrm>
          <a:prstGeom prst="rect">
            <a:avLst/>
          </a:prstGeom>
        </p:spPr>
      </p:pic>
      <p:sp>
        <p:nvSpPr>
          <p:cNvPr id="5" name="Left Brace 4"/>
          <p:cNvSpPr/>
          <p:nvPr/>
        </p:nvSpPr>
        <p:spPr>
          <a:xfrm rot="16200000">
            <a:off x="3897451" y="4207461"/>
            <a:ext cx="356234" cy="763139"/>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357460" y="4720677"/>
            <a:ext cx="2388762" cy="371749"/>
          </a:xfrm>
          <a:prstGeom prst="rect">
            <a:avLst/>
          </a:prstGeom>
          <a:noFill/>
        </p:spPr>
        <p:txBody>
          <a:bodyPr wrap="square" rtlCol="0">
            <a:spAutoFit/>
          </a:bodyPr>
          <a:lstStyle/>
          <a:p>
            <a:r>
              <a:rPr lang="en-US" dirty="0" smtClean="0"/>
              <a:t>Sleep spindle</a:t>
            </a:r>
            <a:endParaRPr lang="en-US" dirty="0"/>
          </a:p>
        </p:txBody>
      </p:sp>
    </p:spTree>
    <p:extLst>
      <p:ext uri="{BB962C8B-B14F-4D97-AF65-F5344CB8AC3E}">
        <p14:creationId xmlns:p14="http://schemas.microsoft.com/office/powerpoint/2010/main" val="6393961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pressionbur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27305" y="-1524004"/>
            <a:ext cx="4118662" cy="8517852"/>
          </a:xfrm>
          <a:prstGeom prst="rect">
            <a:avLst/>
          </a:prstGeom>
        </p:spPr>
      </p:pic>
      <p:sp>
        <p:nvSpPr>
          <p:cNvPr id="3" name="TextBox 2"/>
          <p:cNvSpPr txBox="1"/>
          <p:nvPr/>
        </p:nvSpPr>
        <p:spPr>
          <a:xfrm>
            <a:off x="571500" y="4778375"/>
            <a:ext cx="7985125" cy="1754327"/>
          </a:xfrm>
          <a:prstGeom prst="rect">
            <a:avLst/>
          </a:prstGeom>
          <a:noFill/>
        </p:spPr>
        <p:txBody>
          <a:bodyPr wrap="square" rtlCol="0">
            <a:spAutoFit/>
          </a:bodyPr>
          <a:lstStyle/>
          <a:p>
            <a:r>
              <a:rPr lang="en-US" dirty="0" smtClean="0"/>
              <a:t>This is not a seizure because there is no repetitive pattern or evolution (progressive change in voltage/amplitude and frequency) of the EEG activity. </a:t>
            </a:r>
          </a:p>
          <a:p>
            <a:endParaRPr lang="en-US" dirty="0"/>
          </a:p>
          <a:p>
            <a:r>
              <a:rPr lang="en-US" dirty="0" smtClean="0"/>
              <a:t>This is not movement artifact because it is not intermittent and because there is nota accompanying change in the EKG.</a:t>
            </a:r>
            <a:endParaRPr lang="en-US" dirty="0"/>
          </a:p>
        </p:txBody>
      </p:sp>
      <p:sp>
        <p:nvSpPr>
          <p:cNvPr id="4" name="TextBox 3"/>
          <p:cNvSpPr txBox="1"/>
          <p:nvPr/>
        </p:nvSpPr>
        <p:spPr>
          <a:xfrm>
            <a:off x="26085" y="-79375"/>
            <a:ext cx="767665" cy="769441"/>
          </a:xfrm>
          <a:prstGeom prst="rect">
            <a:avLst/>
          </a:prstGeom>
          <a:noFill/>
        </p:spPr>
        <p:txBody>
          <a:bodyPr wrap="square" rtlCol="0">
            <a:spAutoFit/>
          </a:bodyPr>
          <a:lstStyle/>
          <a:p>
            <a:r>
              <a:rPr lang="en-US" sz="4400" b="1" dirty="0" smtClean="0"/>
              <a:t>1</a:t>
            </a:r>
            <a:endParaRPr lang="en-US" sz="4400" b="1" dirty="0"/>
          </a:p>
        </p:txBody>
      </p:sp>
    </p:spTree>
    <p:extLst>
      <p:ext uri="{BB962C8B-B14F-4D97-AF65-F5344CB8AC3E}">
        <p14:creationId xmlns:p14="http://schemas.microsoft.com/office/powerpoint/2010/main" val="7880884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ik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558" y="-1746983"/>
            <a:ext cx="3798795" cy="8620343"/>
          </a:xfrm>
          <a:prstGeom prst="rect">
            <a:avLst/>
          </a:prstGeom>
        </p:spPr>
      </p:pic>
      <p:sp>
        <p:nvSpPr>
          <p:cNvPr id="4" name="TextBox 3"/>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represents:</a:t>
            </a:r>
          </a:p>
          <a:p>
            <a:pPr marL="342900" indent="-342900">
              <a:buAutoNum type="alphaLcParenR"/>
            </a:pPr>
            <a:r>
              <a:rPr lang="en-US" dirty="0" smtClean="0"/>
              <a:t>Periodic </a:t>
            </a:r>
            <a:r>
              <a:rPr lang="en-US" dirty="0" err="1" smtClean="0"/>
              <a:t>lateralised</a:t>
            </a:r>
            <a:r>
              <a:rPr lang="en-US" dirty="0" smtClean="0"/>
              <a:t> epileptiform discharges (PLEDs)</a:t>
            </a:r>
          </a:p>
          <a:p>
            <a:pPr marL="342900" indent="-342900">
              <a:buAutoNum type="alphaLcParenR"/>
            </a:pPr>
            <a:r>
              <a:rPr lang="en-US" dirty="0" smtClean="0"/>
              <a:t>EKG artifact</a:t>
            </a:r>
          </a:p>
          <a:p>
            <a:pPr marL="342900" indent="-342900">
              <a:buAutoNum type="alphaLcParenR"/>
            </a:pPr>
            <a:r>
              <a:rPr lang="en-US" dirty="0" smtClean="0"/>
              <a:t>Epileptic spike</a:t>
            </a:r>
          </a:p>
          <a:p>
            <a:pPr marL="342900" indent="-342900">
              <a:buAutoNum type="alphaLcParenR"/>
            </a:pPr>
            <a:r>
              <a:rPr lang="en-US" dirty="0" smtClean="0"/>
              <a:t>Delta wave with EKG artifact</a:t>
            </a:r>
            <a:endParaRPr lang="en-US" dirty="0"/>
          </a:p>
        </p:txBody>
      </p:sp>
      <p:sp>
        <p:nvSpPr>
          <p:cNvPr id="5" name="TextBox 4"/>
          <p:cNvSpPr txBox="1"/>
          <p:nvPr/>
        </p:nvSpPr>
        <p:spPr>
          <a:xfrm>
            <a:off x="26085" y="-79375"/>
            <a:ext cx="767665" cy="769441"/>
          </a:xfrm>
          <a:prstGeom prst="rect">
            <a:avLst/>
          </a:prstGeom>
          <a:noFill/>
        </p:spPr>
        <p:txBody>
          <a:bodyPr wrap="square" rtlCol="0">
            <a:spAutoFit/>
          </a:bodyPr>
          <a:lstStyle/>
          <a:p>
            <a:r>
              <a:rPr lang="en-US" sz="4400" b="1" dirty="0" smtClean="0"/>
              <a:t>2</a:t>
            </a:r>
            <a:endParaRPr lang="en-US" sz="4400" b="1" dirty="0"/>
          </a:p>
        </p:txBody>
      </p:sp>
    </p:spTree>
    <p:extLst>
      <p:ext uri="{BB962C8B-B14F-4D97-AF65-F5344CB8AC3E}">
        <p14:creationId xmlns:p14="http://schemas.microsoft.com/office/powerpoint/2010/main" val="35414732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ik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558" y="-1746983"/>
            <a:ext cx="3798795" cy="8620343"/>
          </a:xfrm>
          <a:prstGeom prst="rect">
            <a:avLst/>
          </a:prstGeom>
        </p:spPr>
      </p:pic>
      <p:sp>
        <p:nvSpPr>
          <p:cNvPr id="3" name="TextBox 2"/>
          <p:cNvSpPr txBox="1"/>
          <p:nvPr/>
        </p:nvSpPr>
        <p:spPr>
          <a:xfrm>
            <a:off x="571500" y="4635500"/>
            <a:ext cx="7985125" cy="1477328"/>
          </a:xfrm>
          <a:prstGeom prst="rect">
            <a:avLst/>
          </a:prstGeom>
          <a:noFill/>
        </p:spPr>
        <p:txBody>
          <a:bodyPr wrap="square" rtlCol="0">
            <a:spAutoFit/>
          </a:bodyPr>
          <a:lstStyle/>
          <a:p>
            <a:r>
              <a:rPr lang="en-US" dirty="0" smtClean="0"/>
              <a:t>The following </a:t>
            </a:r>
            <a:r>
              <a:rPr lang="en-US" dirty="0" err="1" smtClean="0"/>
              <a:t>subhairline</a:t>
            </a:r>
            <a:r>
              <a:rPr lang="en-US" dirty="0" smtClean="0"/>
              <a:t> EEG represents:</a:t>
            </a:r>
          </a:p>
          <a:p>
            <a:pPr marL="342900" indent="-342900">
              <a:buAutoNum type="alphaLcParenR"/>
            </a:pPr>
            <a:r>
              <a:rPr lang="en-US" dirty="0" smtClean="0"/>
              <a:t>Periodic </a:t>
            </a:r>
            <a:r>
              <a:rPr lang="en-US" dirty="0" err="1" smtClean="0"/>
              <a:t>lateralised</a:t>
            </a:r>
            <a:r>
              <a:rPr lang="en-US" dirty="0" smtClean="0"/>
              <a:t> epileptiform discharges (PLEDs)</a:t>
            </a:r>
          </a:p>
          <a:p>
            <a:pPr marL="342900" indent="-342900">
              <a:buAutoNum type="alphaLcParenR"/>
            </a:pPr>
            <a:r>
              <a:rPr lang="en-US" dirty="0" smtClean="0"/>
              <a:t>EKG artifact</a:t>
            </a:r>
          </a:p>
          <a:p>
            <a:pPr marL="342900" indent="-342900">
              <a:buAutoNum type="alphaLcParenR"/>
            </a:pPr>
            <a:r>
              <a:rPr lang="en-US" b="1" dirty="0" smtClean="0"/>
              <a:t>Epileptic spike</a:t>
            </a:r>
          </a:p>
          <a:p>
            <a:pPr marL="342900" indent="-342900">
              <a:buAutoNum type="alphaLcParenR"/>
            </a:pPr>
            <a:r>
              <a:rPr lang="en-US" dirty="0" smtClean="0"/>
              <a:t>Delta wave with EKG artifact</a:t>
            </a:r>
            <a:endParaRPr lang="en-US" dirty="0"/>
          </a:p>
        </p:txBody>
      </p:sp>
      <p:sp>
        <p:nvSpPr>
          <p:cNvPr id="4" name="TextBox 3"/>
          <p:cNvSpPr txBox="1"/>
          <p:nvPr/>
        </p:nvSpPr>
        <p:spPr>
          <a:xfrm>
            <a:off x="26085" y="-79375"/>
            <a:ext cx="767665" cy="769441"/>
          </a:xfrm>
          <a:prstGeom prst="rect">
            <a:avLst/>
          </a:prstGeom>
          <a:noFill/>
        </p:spPr>
        <p:txBody>
          <a:bodyPr wrap="square" rtlCol="0">
            <a:spAutoFit/>
          </a:bodyPr>
          <a:lstStyle/>
          <a:p>
            <a:r>
              <a:rPr lang="en-US" sz="4400" b="1" dirty="0" smtClean="0"/>
              <a:t>2</a:t>
            </a:r>
            <a:endParaRPr lang="en-US" sz="4400" b="1" dirty="0"/>
          </a:p>
        </p:txBody>
      </p:sp>
    </p:spTree>
    <p:extLst>
      <p:ext uri="{BB962C8B-B14F-4D97-AF65-F5344CB8AC3E}">
        <p14:creationId xmlns:p14="http://schemas.microsoft.com/office/powerpoint/2010/main" val="15634325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ik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558" y="-1746983"/>
            <a:ext cx="3798795" cy="8620343"/>
          </a:xfrm>
          <a:prstGeom prst="rect">
            <a:avLst/>
          </a:prstGeom>
        </p:spPr>
      </p:pic>
      <p:sp>
        <p:nvSpPr>
          <p:cNvPr id="4" name="TextBox 3"/>
          <p:cNvSpPr txBox="1"/>
          <p:nvPr/>
        </p:nvSpPr>
        <p:spPr>
          <a:xfrm>
            <a:off x="26085" y="-79375"/>
            <a:ext cx="767665" cy="769441"/>
          </a:xfrm>
          <a:prstGeom prst="rect">
            <a:avLst/>
          </a:prstGeom>
          <a:noFill/>
        </p:spPr>
        <p:txBody>
          <a:bodyPr wrap="square" rtlCol="0">
            <a:spAutoFit/>
          </a:bodyPr>
          <a:lstStyle/>
          <a:p>
            <a:r>
              <a:rPr lang="en-US" sz="4400" b="1" dirty="0" smtClean="0"/>
              <a:t>2</a:t>
            </a:r>
            <a:endParaRPr lang="en-US" sz="4400" b="1" dirty="0"/>
          </a:p>
        </p:txBody>
      </p:sp>
      <p:cxnSp>
        <p:nvCxnSpPr>
          <p:cNvPr id="6" name="Straight Arrow Connector 5"/>
          <p:cNvCxnSpPr/>
          <p:nvPr/>
        </p:nvCxnSpPr>
        <p:spPr>
          <a:xfrm flipV="1">
            <a:off x="3175000" y="2825750"/>
            <a:ext cx="444500" cy="2095500"/>
          </a:xfrm>
          <a:prstGeom prst="straightConnector1">
            <a:avLst/>
          </a:prstGeom>
          <a:ln w="38100" cmpd="sng">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7026275" y="2825750"/>
            <a:ext cx="444500" cy="2095500"/>
          </a:xfrm>
          <a:prstGeom prst="straightConnector1">
            <a:avLst/>
          </a:prstGeom>
          <a:ln w="38100" cmpd="sng">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190750" y="4925457"/>
            <a:ext cx="8112125" cy="369332"/>
          </a:xfrm>
          <a:prstGeom prst="rect">
            <a:avLst/>
          </a:prstGeom>
          <a:noFill/>
        </p:spPr>
        <p:txBody>
          <a:bodyPr wrap="square" rtlCol="0">
            <a:spAutoFit/>
          </a:bodyPr>
          <a:lstStyle/>
          <a:p>
            <a:r>
              <a:rPr lang="en-US" dirty="0" smtClean="0"/>
              <a:t>These are the discharges of interest in this epoch.</a:t>
            </a:r>
            <a:endParaRPr lang="en-US" dirty="0"/>
          </a:p>
        </p:txBody>
      </p:sp>
      <p:sp>
        <p:nvSpPr>
          <p:cNvPr id="9" name="TextBox 8"/>
          <p:cNvSpPr txBox="1"/>
          <p:nvPr/>
        </p:nvSpPr>
        <p:spPr>
          <a:xfrm>
            <a:off x="476250" y="5532914"/>
            <a:ext cx="8270875" cy="923330"/>
          </a:xfrm>
          <a:prstGeom prst="rect">
            <a:avLst/>
          </a:prstGeom>
          <a:noFill/>
        </p:spPr>
        <p:txBody>
          <a:bodyPr wrap="square" rtlCol="0">
            <a:spAutoFit/>
          </a:bodyPr>
          <a:lstStyle/>
          <a:p>
            <a:r>
              <a:rPr lang="en-US" dirty="0" smtClean="0"/>
              <a:t>This discharge consists of a narrow electronegative spike followed by a longer lasting </a:t>
            </a:r>
            <a:r>
              <a:rPr lang="en-US" dirty="0" err="1" smtClean="0"/>
              <a:t>aftercoming</a:t>
            </a:r>
            <a:r>
              <a:rPr lang="en-US" dirty="0" smtClean="0"/>
              <a:t> slow wave.  This is a spike-and-wave complex, an epileptiform discharge.   </a:t>
            </a:r>
            <a:endParaRPr lang="en-US" dirty="0"/>
          </a:p>
        </p:txBody>
      </p:sp>
    </p:spTree>
    <p:extLst>
      <p:ext uri="{BB962C8B-B14F-4D97-AF65-F5344CB8AC3E}">
        <p14:creationId xmlns:p14="http://schemas.microsoft.com/office/powerpoint/2010/main" val="215486984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969</TotalTime>
  <Words>1661</Words>
  <Application>Microsoft Macintosh PowerPoint</Application>
  <PresentationFormat>On-screen Show (4:3)</PresentationFormat>
  <Paragraphs>280</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Austin</vt:lpstr>
      <vt:lpstr>EEG in the ICU  Quiz</vt:lpstr>
      <vt:lpstr>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EEG in the ICU  Quiz</dc:title>
  <dc:creator>Teneille Gofton</dc:creator>
  <cp:lastModifiedBy>Teneille Gofton</cp:lastModifiedBy>
  <cp:revision>46</cp:revision>
  <dcterms:created xsi:type="dcterms:W3CDTF">2012-02-20T00:50:18Z</dcterms:created>
  <dcterms:modified xsi:type="dcterms:W3CDTF">2012-03-22T12:43:56Z</dcterms:modified>
</cp:coreProperties>
</file>