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83" r:id="rId6"/>
    <p:sldId id="284" r:id="rId7"/>
    <p:sldId id="287" r:id="rId8"/>
    <p:sldId id="285" r:id="rId9"/>
    <p:sldId id="260" r:id="rId10"/>
    <p:sldId id="261" r:id="rId11"/>
    <p:sldId id="262" r:id="rId12"/>
    <p:sldId id="267" r:id="rId13"/>
    <p:sldId id="268" r:id="rId14"/>
    <p:sldId id="263" r:id="rId15"/>
    <p:sldId id="286" r:id="rId16"/>
    <p:sldId id="264" r:id="rId17"/>
    <p:sldId id="265" r:id="rId18"/>
    <p:sldId id="266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8" r:id="rId31"/>
    <p:sldId id="289" r:id="rId32"/>
    <p:sldId id="290" r:id="rId33"/>
    <p:sldId id="291" r:id="rId34"/>
    <p:sldId id="280" r:id="rId35"/>
    <p:sldId id="281" r:id="rId36"/>
    <p:sldId id="282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CCC9115-DDA6-3740-B54B-57D25D3B03B9}" type="datetimeFigureOut">
              <a:rPr lang="en-US" smtClean="0"/>
              <a:t>13-09-24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1E7F4CD-F597-B746-B3F5-655560B46A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634856"/>
            <a:ext cx="3513262" cy="200309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Subhairline</a:t>
            </a:r>
            <a:r>
              <a:rPr lang="en-US" dirty="0" smtClean="0"/>
              <a:t> EEG Part III</a:t>
            </a:r>
            <a:r>
              <a:rPr lang="en-US" dirty="0"/>
              <a:t>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Seizures and Spikes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Teneille Gofton</a:t>
            </a:r>
          </a:p>
          <a:p>
            <a:endParaRPr lang="en-US" dirty="0" smtClean="0"/>
          </a:p>
          <a:p>
            <a:r>
              <a:rPr lang="en-US" dirty="0" smtClean="0"/>
              <a:t>September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3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Lateralised</a:t>
            </a:r>
            <a:r>
              <a:rPr lang="en-US" dirty="0" smtClean="0"/>
              <a:t> Periodic Discharges (LPDs)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Generally associated with an acute, focal, destructive neurological process</a:t>
            </a:r>
          </a:p>
          <a:p>
            <a:pPr lvl="1"/>
            <a:r>
              <a:rPr lang="en-US" dirty="0"/>
              <a:t>e.g. acute stroke (most common cause)</a:t>
            </a:r>
          </a:p>
          <a:p>
            <a:pPr lvl="1"/>
            <a:r>
              <a:rPr lang="en-US" dirty="0"/>
              <a:t>e.g. herpes simplex encephalitis</a:t>
            </a:r>
          </a:p>
          <a:p>
            <a:endParaRPr lang="en-US" dirty="0" smtClean="0"/>
          </a:p>
          <a:p>
            <a:r>
              <a:rPr lang="en-US" dirty="0" smtClean="0"/>
              <a:t>Usually transient</a:t>
            </a:r>
          </a:p>
          <a:p>
            <a:pPr lvl="1"/>
            <a:r>
              <a:rPr lang="en-US" dirty="0" smtClean="0"/>
              <a:t>Lasting hours to weeks</a:t>
            </a:r>
          </a:p>
          <a:p>
            <a:pPr lvl="1"/>
            <a:endParaRPr lang="en-US" dirty="0"/>
          </a:p>
          <a:p>
            <a:r>
              <a:rPr lang="en-US" dirty="0" smtClean="0"/>
              <a:t>Most patients with LPDs do not have a history of epilepsy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Lateralised</a:t>
            </a:r>
            <a:r>
              <a:rPr lang="en-US" dirty="0" smtClean="0"/>
              <a:t> Periodic Discharges (LPDs)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LPDs can be confused with EKG artifact, especially if left sided</a:t>
            </a:r>
          </a:p>
          <a:p>
            <a:r>
              <a:rPr lang="en-US" dirty="0" smtClean="0"/>
              <a:t>Due to proximity to the heart, EKG artifact is most likely to be seen in channel 3 (left temporal)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LPDs</a:t>
            </a:r>
            <a:endParaRPr lang="en-US" dirty="0"/>
          </a:p>
        </p:txBody>
      </p:sp>
      <p:pic>
        <p:nvPicPr>
          <p:cNvPr id="4" name="Picture 3" descr="PLED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7804" y="-511873"/>
            <a:ext cx="4289338" cy="96544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88535" y="3680912"/>
            <a:ext cx="465331" cy="2176908"/>
            <a:chOff x="1288535" y="3680912"/>
            <a:chExt cx="465331" cy="2176908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1288535" y="3680912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1440935" y="5434515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631445" y="3633111"/>
            <a:ext cx="465331" cy="2176908"/>
            <a:chOff x="1288535" y="3680912"/>
            <a:chExt cx="465331" cy="2176908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1288535" y="3680912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440935" y="5434515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532572" y="3633111"/>
            <a:ext cx="465331" cy="2176908"/>
            <a:chOff x="1288535" y="3680912"/>
            <a:chExt cx="465331" cy="2176908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1288535" y="3680912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1440935" y="5434515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7835568" y="3714807"/>
            <a:ext cx="465331" cy="2176908"/>
            <a:chOff x="1288535" y="3680912"/>
            <a:chExt cx="465331" cy="2176908"/>
          </a:xfrm>
        </p:grpSpPr>
        <p:cxnSp>
          <p:nvCxnSpPr>
            <p:cNvPr id="17" name="Straight Arrow Connector 16"/>
            <p:cNvCxnSpPr/>
            <p:nvPr/>
          </p:nvCxnSpPr>
          <p:spPr>
            <a:xfrm flipH="1" flipV="1">
              <a:off x="1288535" y="3680912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1440935" y="5434515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1511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LPDs</a:t>
            </a:r>
            <a:endParaRPr lang="en-US" dirty="0"/>
          </a:p>
        </p:txBody>
      </p:sp>
      <p:pic>
        <p:nvPicPr>
          <p:cNvPr id="4" name="Picture 3" descr="PLED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0685" y="-497133"/>
            <a:ext cx="4366161" cy="962172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27325" y="4548516"/>
            <a:ext cx="428515" cy="1956048"/>
            <a:chOff x="2227325" y="4548516"/>
            <a:chExt cx="428515" cy="1956048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2227325" y="4548516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2342909" y="6081259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760299" y="4535274"/>
            <a:ext cx="428515" cy="1956048"/>
            <a:chOff x="2227325" y="4548516"/>
            <a:chExt cx="428515" cy="1956048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2227325" y="4548516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2342909" y="6081259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072380" y="4535274"/>
            <a:ext cx="428515" cy="1956048"/>
            <a:chOff x="2227325" y="4548516"/>
            <a:chExt cx="428515" cy="1956048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2227325" y="4548516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2342909" y="6081259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660577" y="4561433"/>
            <a:ext cx="428515" cy="1956048"/>
            <a:chOff x="2227325" y="4548516"/>
            <a:chExt cx="428515" cy="1956048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2227325" y="4548516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2342909" y="6081259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853976" y="4548516"/>
            <a:ext cx="428515" cy="1956048"/>
            <a:chOff x="2227325" y="4548516"/>
            <a:chExt cx="428515" cy="1956048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2227325" y="4548516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2342909" y="6081259"/>
              <a:ext cx="312931" cy="42330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88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LPDs and Seizures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patients with LPDs also have seizures</a:t>
            </a:r>
          </a:p>
          <a:p>
            <a:pPr lvl="1"/>
            <a:r>
              <a:rPr lang="en-US" dirty="0" smtClean="0"/>
              <a:t>Usually focal motor seizures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03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LPDs (BiPLEDs)</a:t>
            </a:r>
            <a:endParaRPr lang="en-US" dirty="0"/>
          </a:p>
        </p:txBody>
      </p:sp>
      <p:pic>
        <p:nvPicPr>
          <p:cNvPr id="4" name="Picture 3" descr="biPLE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2517" y="-481928"/>
            <a:ext cx="4399766" cy="988899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172103" y="5834246"/>
            <a:ext cx="349745" cy="2024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183677" y="5917066"/>
            <a:ext cx="349745" cy="2024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679836" y="5917066"/>
            <a:ext cx="349745" cy="2024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005186" y="5935471"/>
            <a:ext cx="349745" cy="2024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673402" y="4928383"/>
            <a:ext cx="349745" cy="2024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146013" y="5029608"/>
            <a:ext cx="349745" cy="2024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489772" y="5029608"/>
            <a:ext cx="349745" cy="2024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742037" y="5038810"/>
            <a:ext cx="349745" cy="2024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593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Generalised</a:t>
            </a:r>
            <a:r>
              <a:rPr lang="en-US" dirty="0" smtClean="0"/>
              <a:t> Periodic Discharges (GPDs)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frequently seen in critical care setting</a:t>
            </a:r>
          </a:p>
          <a:p>
            <a:r>
              <a:rPr lang="en-US" dirty="0" smtClean="0"/>
              <a:t>Similar to LPDs, but seen throughout the brain</a:t>
            </a:r>
          </a:p>
          <a:p>
            <a:r>
              <a:rPr lang="en-US" dirty="0" smtClean="0"/>
              <a:t>Represent severe cerebral dysfunction</a:t>
            </a:r>
          </a:p>
          <a:p>
            <a:r>
              <a:rPr lang="en-US" dirty="0" smtClean="0"/>
              <a:t>May be a type of seizure, but it is uncertain if aggressive treatment alters outcome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56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Generalised</a:t>
            </a:r>
            <a:r>
              <a:rPr lang="en-US" dirty="0" smtClean="0"/>
              <a:t> Periodic Discharges (GPDs)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a result of</a:t>
            </a:r>
          </a:p>
          <a:p>
            <a:pPr lvl="1"/>
            <a:r>
              <a:rPr lang="en-US" dirty="0" smtClean="0"/>
              <a:t>Hypoxic-ischemic encephalopathy</a:t>
            </a:r>
          </a:p>
          <a:p>
            <a:pPr lvl="1"/>
            <a:r>
              <a:rPr lang="en-US" dirty="0" smtClean="0"/>
              <a:t>Neurodegenerative disease</a:t>
            </a:r>
          </a:p>
          <a:p>
            <a:pPr lvl="1"/>
            <a:r>
              <a:rPr lang="en-US" dirty="0" smtClean="0"/>
              <a:t>Terminal stages of </a:t>
            </a:r>
            <a:r>
              <a:rPr lang="en-US" dirty="0" err="1" smtClean="0"/>
              <a:t>generalised</a:t>
            </a:r>
            <a:r>
              <a:rPr lang="en-US" dirty="0" smtClean="0"/>
              <a:t> status </a:t>
            </a:r>
            <a:r>
              <a:rPr lang="en-US" dirty="0" err="1" smtClean="0"/>
              <a:t>epilepticus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High degree of mortality associated with GPDs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18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GPDs</a:t>
            </a:r>
            <a:endParaRPr lang="en-US" dirty="0"/>
          </a:p>
        </p:txBody>
      </p:sp>
      <p:pic>
        <p:nvPicPr>
          <p:cNvPr id="4" name="Picture 3" descr="GPE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5948" y="-552137"/>
            <a:ext cx="4381360" cy="98269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381021" y="3625699"/>
            <a:ext cx="220891" cy="18404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533421" y="5342524"/>
            <a:ext cx="220891" cy="18404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520152" y="6139047"/>
            <a:ext cx="220891" cy="18404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451653" y="4432594"/>
            <a:ext cx="220891" cy="18404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39893" y="3612454"/>
            <a:ext cx="220891" cy="18404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692293" y="5329279"/>
            <a:ext cx="220891" cy="18404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679024" y="6125802"/>
            <a:ext cx="220891" cy="18404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610525" y="4419349"/>
            <a:ext cx="220891" cy="18404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597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GPDs</a:t>
            </a:r>
            <a:endParaRPr lang="en-US" dirty="0"/>
          </a:p>
        </p:txBody>
      </p:sp>
      <p:pic>
        <p:nvPicPr>
          <p:cNvPr id="4" name="Picture 3" descr="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098" y="-566966"/>
            <a:ext cx="4399766" cy="98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2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discuss </a:t>
            </a:r>
            <a:r>
              <a:rPr lang="en-US" dirty="0" err="1" smtClean="0"/>
              <a:t>lateralised</a:t>
            </a:r>
            <a:r>
              <a:rPr lang="en-US" dirty="0" smtClean="0"/>
              <a:t> periodic discharges </a:t>
            </a:r>
          </a:p>
          <a:p>
            <a:r>
              <a:rPr lang="en-US" dirty="0" smtClean="0"/>
              <a:t>To review </a:t>
            </a:r>
            <a:r>
              <a:rPr lang="en-US" dirty="0" err="1" smtClean="0"/>
              <a:t>generalised</a:t>
            </a:r>
            <a:r>
              <a:rPr lang="en-US" dirty="0" smtClean="0"/>
              <a:t> periodic discharges</a:t>
            </a:r>
          </a:p>
          <a:p>
            <a:r>
              <a:rPr lang="en-US" dirty="0" smtClean="0"/>
              <a:t>To show examples of focal and </a:t>
            </a:r>
            <a:r>
              <a:rPr lang="en-US" dirty="0" err="1" smtClean="0"/>
              <a:t>generalised</a:t>
            </a:r>
            <a:r>
              <a:rPr lang="en-US" dirty="0" smtClean="0"/>
              <a:t> seizures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690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Generalised</a:t>
            </a:r>
            <a:r>
              <a:rPr lang="en-US" dirty="0" smtClean="0"/>
              <a:t> Seizure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Involves both hemispheres from the onset</a:t>
            </a:r>
          </a:p>
          <a:p>
            <a:r>
              <a:rPr lang="en-US" dirty="0" smtClean="0"/>
              <a:t>Evolution of frequency and voltage over time</a:t>
            </a:r>
          </a:p>
          <a:p>
            <a:r>
              <a:rPr lang="en-US" dirty="0" smtClean="0"/>
              <a:t>Postictal suppression or delta is common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74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Larval Seizure (&lt;10 sec)</a:t>
            </a:r>
            <a:endParaRPr lang="en-US" dirty="0"/>
          </a:p>
        </p:txBody>
      </p:sp>
      <p:pic>
        <p:nvPicPr>
          <p:cNvPr id="4" name="Picture 3" descr="larvals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6064" y="-155403"/>
            <a:ext cx="4309766" cy="917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30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Generalised </a:t>
            </a:r>
            <a:r>
              <a:rPr lang="en-US" dirty="0" smtClean="0"/>
              <a:t>Convulsive Seizure</a:t>
            </a:r>
            <a:endParaRPr lang="en-US" dirty="0"/>
          </a:p>
        </p:txBody>
      </p:sp>
      <p:pic>
        <p:nvPicPr>
          <p:cNvPr id="4" name="Picture 3" descr="GTC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5023" y="-320737"/>
            <a:ext cx="4031674" cy="91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29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Generalised </a:t>
            </a:r>
            <a:r>
              <a:rPr lang="en-US" dirty="0" smtClean="0"/>
              <a:t>Convulsive Seizure</a:t>
            </a:r>
            <a:endParaRPr lang="en-US" dirty="0"/>
          </a:p>
        </p:txBody>
      </p:sp>
      <p:pic>
        <p:nvPicPr>
          <p:cNvPr id="3" name="Picture 2" descr="GTC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3240" y="-341386"/>
            <a:ext cx="3994865" cy="916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72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Generalised </a:t>
            </a:r>
            <a:r>
              <a:rPr lang="en-US" dirty="0" smtClean="0"/>
              <a:t>Convulsive Seizure</a:t>
            </a:r>
            <a:endParaRPr lang="en-US" dirty="0"/>
          </a:p>
        </p:txBody>
      </p:sp>
      <p:pic>
        <p:nvPicPr>
          <p:cNvPr id="3" name="Picture 2" descr="GTC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540" y="-217188"/>
            <a:ext cx="4024629" cy="914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33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Generalised </a:t>
            </a:r>
            <a:r>
              <a:rPr lang="en-US" dirty="0" smtClean="0"/>
              <a:t>Convulsive Seizure</a:t>
            </a:r>
            <a:endParaRPr lang="en-US" dirty="0"/>
          </a:p>
        </p:txBody>
      </p:sp>
      <p:pic>
        <p:nvPicPr>
          <p:cNvPr id="3" name="Picture 2" descr="GTCS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3269" y="-282173"/>
            <a:ext cx="4031674" cy="91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99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Generalised </a:t>
            </a:r>
            <a:r>
              <a:rPr lang="en-US" dirty="0" smtClean="0"/>
              <a:t>Convulsive Seizure</a:t>
            </a:r>
            <a:endParaRPr lang="en-US" dirty="0"/>
          </a:p>
        </p:txBody>
      </p:sp>
      <p:pic>
        <p:nvPicPr>
          <p:cNvPr id="3" name="Picture 2" descr="GTCS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2152" y="-291058"/>
            <a:ext cx="399969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Generalised </a:t>
            </a:r>
            <a:r>
              <a:rPr lang="en-US" dirty="0" smtClean="0"/>
              <a:t>Convulsive Seizure</a:t>
            </a:r>
            <a:endParaRPr lang="en-US" dirty="0"/>
          </a:p>
        </p:txBody>
      </p:sp>
      <p:pic>
        <p:nvPicPr>
          <p:cNvPr id="3" name="Picture 2" descr="GTCS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2808" y="-265524"/>
            <a:ext cx="4031675" cy="91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65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Generalised </a:t>
            </a:r>
            <a:r>
              <a:rPr lang="en-US" dirty="0" smtClean="0"/>
              <a:t>Convulsive Seizure</a:t>
            </a:r>
            <a:endParaRPr lang="en-US" dirty="0"/>
          </a:p>
        </p:txBody>
      </p:sp>
      <p:pic>
        <p:nvPicPr>
          <p:cNvPr id="3" name="Picture 2" descr="GTCS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4969" y="-275468"/>
            <a:ext cx="4050076" cy="920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1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Generalised </a:t>
            </a:r>
            <a:r>
              <a:rPr lang="en-US" dirty="0" smtClean="0"/>
              <a:t>Convulsive Seizure</a:t>
            </a:r>
            <a:endParaRPr lang="en-US" dirty="0"/>
          </a:p>
        </p:txBody>
      </p:sp>
      <p:pic>
        <p:nvPicPr>
          <p:cNvPr id="3" name="Picture 2" descr="GTCS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9751" y="-353873"/>
            <a:ext cx="4031672" cy="91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4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</p:spPr>
        <p:txBody>
          <a:bodyPr/>
          <a:lstStyle/>
          <a:p>
            <a:r>
              <a:rPr lang="en-US" dirty="0" err="1" smtClean="0"/>
              <a:t>Subhairline</a:t>
            </a:r>
            <a:r>
              <a:rPr lang="en-US" dirty="0" smtClean="0"/>
              <a:t> EEG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4229548"/>
          </a:xfrm>
        </p:spPr>
        <p:txBody>
          <a:bodyPr>
            <a:normAutofit/>
          </a:bodyPr>
          <a:lstStyle/>
          <a:p>
            <a:r>
              <a:rPr lang="en-US" dirty="0"/>
              <a:t>Young et al 2009</a:t>
            </a:r>
          </a:p>
          <a:p>
            <a:pPr lvl="1"/>
            <a:r>
              <a:rPr lang="en-US" dirty="0"/>
              <a:t>Continuous </a:t>
            </a:r>
            <a:r>
              <a:rPr lang="en-US" dirty="0" err="1"/>
              <a:t>subhariline</a:t>
            </a:r>
            <a:r>
              <a:rPr lang="en-US" dirty="0"/>
              <a:t> EEG monitoring detects 70% of non-convulsive </a:t>
            </a:r>
            <a:r>
              <a:rPr lang="en-US" dirty="0" smtClean="0"/>
              <a:t>seizures when compared to formal EEG</a:t>
            </a:r>
          </a:p>
          <a:p>
            <a:pPr lvl="1"/>
            <a:r>
              <a:rPr lang="en-US" dirty="0" smtClean="0"/>
              <a:t>But, 98% specificity when seizures are seen</a:t>
            </a:r>
          </a:p>
          <a:p>
            <a:pPr lvl="1"/>
            <a:endParaRPr lang="en-US" dirty="0"/>
          </a:p>
          <a:p>
            <a:r>
              <a:rPr lang="en-US" dirty="0" smtClean="0"/>
              <a:t>The lower sensitivity for seizures is because only the anterior frontal and temporal lobes are covered by the </a:t>
            </a:r>
            <a:r>
              <a:rPr lang="en-US" dirty="0" err="1" smtClean="0"/>
              <a:t>subhairline</a:t>
            </a:r>
            <a:r>
              <a:rPr lang="en-US" dirty="0" smtClean="0"/>
              <a:t> electrodes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5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Generalised Non-convulsive Seizure</a:t>
            </a:r>
            <a:endParaRPr lang="en-US" dirty="0"/>
          </a:p>
        </p:txBody>
      </p:sp>
      <p:pic>
        <p:nvPicPr>
          <p:cNvPr id="4" name="Picture 3" descr="gensz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8899" y="-160016"/>
            <a:ext cx="4234124" cy="90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89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Generalised Non-convulsive Seizure</a:t>
            </a:r>
          </a:p>
        </p:txBody>
      </p:sp>
      <p:pic>
        <p:nvPicPr>
          <p:cNvPr id="4" name="Picture 3" descr="gensz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3470" y="-185997"/>
            <a:ext cx="4362956" cy="91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44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Generalised Non-convulsive Seizure</a:t>
            </a:r>
          </a:p>
        </p:txBody>
      </p:sp>
      <p:pic>
        <p:nvPicPr>
          <p:cNvPr id="4" name="Picture 3" descr="gensz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1792" y="-261129"/>
            <a:ext cx="4381360" cy="92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99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Generalised Non-convulsive Seizure</a:t>
            </a:r>
          </a:p>
        </p:txBody>
      </p:sp>
      <p:pic>
        <p:nvPicPr>
          <p:cNvPr id="4" name="Picture 3" descr="gensz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3986" y="-243323"/>
            <a:ext cx="4362956" cy="919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27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Seizure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Onset in a focal region</a:t>
            </a:r>
          </a:p>
          <a:p>
            <a:r>
              <a:rPr lang="en-US" dirty="0" smtClean="0"/>
              <a:t>May secondarily </a:t>
            </a:r>
            <a:r>
              <a:rPr lang="en-US" dirty="0" err="1" smtClean="0"/>
              <a:t>generalise</a:t>
            </a:r>
            <a:r>
              <a:rPr lang="en-US" dirty="0" smtClean="0"/>
              <a:t> to involve all cerebral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01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Seizure</a:t>
            </a:r>
            <a:endParaRPr lang="en-US" dirty="0"/>
          </a:p>
        </p:txBody>
      </p:sp>
      <p:pic>
        <p:nvPicPr>
          <p:cNvPr id="4" name="Picture 3" descr="focals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7457" y="-316791"/>
            <a:ext cx="4252529" cy="9227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0072" y="4711572"/>
            <a:ext cx="276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 side predominant</a:t>
            </a:r>
          </a:p>
        </p:txBody>
      </p:sp>
    </p:spTree>
    <p:extLst>
      <p:ext uri="{BB962C8B-B14F-4D97-AF65-F5344CB8AC3E}">
        <p14:creationId xmlns:p14="http://schemas.microsoft.com/office/powerpoint/2010/main" val="1853847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</a:t>
            </a:r>
            <a:r>
              <a:rPr lang="en-US" dirty="0" smtClean="0"/>
              <a:t>Seizure 2</a:t>
            </a:r>
            <a:endParaRPr lang="en-US" dirty="0"/>
          </a:p>
        </p:txBody>
      </p:sp>
      <p:pic>
        <p:nvPicPr>
          <p:cNvPr id="3" name="Picture 2" descr="leftfocalsz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1189" y="-209548"/>
            <a:ext cx="4163574" cy="92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98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Focal </a:t>
            </a:r>
            <a:r>
              <a:rPr lang="en-US" smtClean="0"/>
              <a:t>Seizure 2</a:t>
            </a:r>
            <a:endParaRPr lang="en-US" dirty="0"/>
          </a:p>
        </p:txBody>
      </p:sp>
      <p:pic>
        <p:nvPicPr>
          <p:cNvPr id="3" name="Picture 2" descr="leftfocalsz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0422" y="-135711"/>
            <a:ext cx="4142102" cy="91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68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Focal </a:t>
            </a:r>
            <a:r>
              <a:rPr lang="en-US" smtClean="0"/>
              <a:t>Seizure 2</a:t>
            </a:r>
            <a:endParaRPr lang="en-US" dirty="0"/>
          </a:p>
        </p:txBody>
      </p:sp>
      <p:pic>
        <p:nvPicPr>
          <p:cNvPr id="3" name="Picture 2" descr="leftfocalsz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59301" y="-241399"/>
            <a:ext cx="4160507" cy="92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05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Focal </a:t>
            </a:r>
            <a:r>
              <a:rPr lang="en-US" smtClean="0"/>
              <a:t>Seizure 2</a:t>
            </a:r>
            <a:endParaRPr lang="en-US" dirty="0"/>
          </a:p>
        </p:txBody>
      </p:sp>
      <p:pic>
        <p:nvPicPr>
          <p:cNvPr id="3" name="Picture 2" descr="leftfocalsz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52739" y="-179621"/>
            <a:ext cx="4160505" cy="926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3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Epileptiform Abnormalities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Generally include:</a:t>
            </a:r>
          </a:p>
          <a:p>
            <a:pPr lvl="1"/>
            <a:r>
              <a:rPr lang="en-US" dirty="0" smtClean="0"/>
              <a:t>Spikes</a:t>
            </a:r>
          </a:p>
          <a:p>
            <a:pPr lvl="1"/>
            <a:r>
              <a:rPr lang="en-US" dirty="0" smtClean="0"/>
              <a:t>Seizures</a:t>
            </a:r>
          </a:p>
          <a:p>
            <a:endParaRPr lang="en-US" dirty="0"/>
          </a:p>
          <a:p>
            <a:r>
              <a:rPr lang="en-US" dirty="0" smtClean="0"/>
              <a:t>These may be focal, multifocal, </a:t>
            </a:r>
            <a:r>
              <a:rPr lang="en-US" dirty="0" err="1" smtClean="0"/>
              <a:t>lateralised</a:t>
            </a:r>
            <a:r>
              <a:rPr lang="en-US" dirty="0" smtClean="0"/>
              <a:t> or </a:t>
            </a:r>
            <a:r>
              <a:rPr lang="en-US" dirty="0" err="1" smtClean="0"/>
              <a:t>generalised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40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Brief, sharply contoured discharges </a:t>
            </a:r>
          </a:p>
          <a:p>
            <a:r>
              <a:rPr lang="en-US" dirty="0" err="1" smtClean="0"/>
              <a:t>aftercoming</a:t>
            </a:r>
            <a:r>
              <a:rPr lang="en-US" dirty="0" smtClean="0"/>
              <a:t> slow wave</a:t>
            </a:r>
          </a:p>
          <a:p>
            <a:r>
              <a:rPr lang="en-US" dirty="0" smtClean="0"/>
              <a:t>May be focal, multifocal or </a:t>
            </a:r>
            <a:r>
              <a:rPr lang="en-US" dirty="0" err="1" smtClean="0"/>
              <a:t>generalised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01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Spikes</a:t>
            </a:r>
            <a:endParaRPr lang="en-US" dirty="0"/>
          </a:p>
        </p:txBody>
      </p:sp>
      <p:pic>
        <p:nvPicPr>
          <p:cNvPr id="4" name="Picture 3" descr="spik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8470" y="-537805"/>
            <a:ext cx="4344552" cy="9761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084" y="4417095"/>
            <a:ext cx="147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Polyspike</a:t>
            </a:r>
            <a:r>
              <a:rPr lang="en-US" dirty="0" smtClean="0"/>
              <a:t> and wave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81468" y="4417095"/>
            <a:ext cx="156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Spike and 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8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Bifrontal Spikes</a:t>
            </a:r>
            <a:endParaRPr lang="en-US" dirty="0"/>
          </a:p>
        </p:txBody>
      </p:sp>
      <p:pic>
        <p:nvPicPr>
          <p:cNvPr id="4" name="Picture 3" descr="bisynchronousfrontalspik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4896" y="-228359"/>
            <a:ext cx="4399765" cy="92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0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Polyspikes</a:t>
            </a:r>
            <a:endParaRPr lang="en-US" dirty="0"/>
          </a:p>
        </p:txBody>
      </p:sp>
      <p:pic>
        <p:nvPicPr>
          <p:cNvPr id="4" name="Picture 3" descr="polyspik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318" y="-242354"/>
            <a:ext cx="4425020" cy="925105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933250" y="3736126"/>
            <a:ext cx="312930" cy="40490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933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Lateralised</a:t>
            </a:r>
            <a:r>
              <a:rPr lang="en-US" dirty="0" smtClean="0"/>
              <a:t> Periodic Discharges (LPDs)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Also known as periodic </a:t>
            </a:r>
            <a:r>
              <a:rPr lang="en-US" dirty="0" err="1" smtClean="0"/>
              <a:t>lateralised</a:t>
            </a:r>
            <a:r>
              <a:rPr lang="en-US" dirty="0" smtClean="0"/>
              <a:t> epileptiform discharges (PLEDs)</a:t>
            </a:r>
          </a:p>
          <a:p>
            <a:r>
              <a:rPr lang="en-US" dirty="0" smtClean="0"/>
              <a:t>Occur unilaterally</a:t>
            </a:r>
          </a:p>
          <a:p>
            <a:r>
              <a:rPr lang="en-US" dirty="0" smtClean="0"/>
              <a:t>Occur periodically – with regular frequency</a:t>
            </a:r>
          </a:p>
          <a:p>
            <a:pPr lvl="1"/>
            <a:r>
              <a:rPr lang="en-US" dirty="0" smtClean="0"/>
              <a:t>Usually from 0.5 – 3 Hz</a:t>
            </a:r>
          </a:p>
          <a:p>
            <a:r>
              <a:rPr lang="en-US" dirty="0" smtClean="0"/>
              <a:t>Stereotyped – look the same each time</a:t>
            </a:r>
          </a:p>
          <a:p>
            <a:r>
              <a:rPr lang="en-US" dirty="0" smtClean="0"/>
              <a:t>Morphology – sharp waves or sharp wave complexes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263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1116</TotalTime>
  <Words>457</Words>
  <Application>Microsoft Macintosh PowerPoint</Application>
  <PresentationFormat>On-screen Show (4:3)</PresentationFormat>
  <Paragraphs>95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Austin</vt:lpstr>
      <vt:lpstr>Subhairline EEG Part III –  Seizures and Spikes</vt:lpstr>
      <vt:lpstr>Objectives</vt:lpstr>
      <vt:lpstr>Subhairline EEG</vt:lpstr>
      <vt:lpstr>Epileptiform Abnormalities</vt:lpstr>
      <vt:lpstr>Spikes</vt:lpstr>
      <vt:lpstr>Spikes</vt:lpstr>
      <vt:lpstr>Bifrontal Spikes</vt:lpstr>
      <vt:lpstr>Left Polyspikes</vt:lpstr>
      <vt:lpstr>Lateralised Periodic Discharges (LPDs)</vt:lpstr>
      <vt:lpstr>Lateralised Periodic Discharges (LPDs)</vt:lpstr>
      <vt:lpstr>Lateralised Periodic Discharges (LPDs)</vt:lpstr>
      <vt:lpstr>Left LPDs</vt:lpstr>
      <vt:lpstr>Right LPDs</vt:lpstr>
      <vt:lpstr>LPDs and Seizures</vt:lpstr>
      <vt:lpstr>Bilateral LPDs (BiPLEDs)</vt:lpstr>
      <vt:lpstr>Generalised Periodic Discharges (GPDs)</vt:lpstr>
      <vt:lpstr>Generalised Periodic Discharges (GPDs)</vt:lpstr>
      <vt:lpstr>GPDs</vt:lpstr>
      <vt:lpstr>GPDs</vt:lpstr>
      <vt:lpstr>Generalised Seizure</vt:lpstr>
      <vt:lpstr>Larval Seizure (&lt;10 sec)</vt:lpstr>
      <vt:lpstr>Generalised Convulsive Seizure</vt:lpstr>
      <vt:lpstr>Generalised Convulsive Seizure</vt:lpstr>
      <vt:lpstr>Generalised Convulsive Seizure</vt:lpstr>
      <vt:lpstr>Generalised Convulsive Seizure</vt:lpstr>
      <vt:lpstr>Generalised Convulsive Seizure</vt:lpstr>
      <vt:lpstr>Generalised Convulsive Seizure</vt:lpstr>
      <vt:lpstr>Generalised Convulsive Seizure</vt:lpstr>
      <vt:lpstr>Generalised Convulsive Seizure</vt:lpstr>
      <vt:lpstr>Generalised Non-convulsive Seizure</vt:lpstr>
      <vt:lpstr>Generalised Non-convulsive Seizure</vt:lpstr>
      <vt:lpstr>Generalised Non-convulsive Seizure</vt:lpstr>
      <vt:lpstr>Generalised Non-convulsive Seizure</vt:lpstr>
      <vt:lpstr>Focal Seizure</vt:lpstr>
      <vt:lpstr>Focal Seizure</vt:lpstr>
      <vt:lpstr>Focal Seizure 2</vt:lpstr>
      <vt:lpstr>Focal Seizure 2</vt:lpstr>
      <vt:lpstr>Focal Seizure 2</vt:lpstr>
      <vt:lpstr>Focal Seizure 2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Subhairline EEG Part III –  Seizures</dc:title>
  <dc:creator>Teneille Gofton</dc:creator>
  <cp:lastModifiedBy>Teneille Gofton</cp:lastModifiedBy>
  <cp:revision>24</cp:revision>
  <dcterms:created xsi:type="dcterms:W3CDTF">2013-09-22T17:56:44Z</dcterms:created>
  <dcterms:modified xsi:type="dcterms:W3CDTF">2013-09-25T00:53:53Z</dcterms:modified>
</cp:coreProperties>
</file>